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9" r:id="rId4"/>
    <p:sldId id="264" r:id="rId5"/>
    <p:sldId id="260" r:id="rId6"/>
    <p:sldId id="265" r:id="rId7"/>
    <p:sldId id="327" r:id="rId8"/>
    <p:sldId id="266" r:id="rId9"/>
    <p:sldId id="263" r:id="rId10"/>
    <p:sldId id="270" r:id="rId11"/>
    <p:sldId id="267" r:id="rId12"/>
    <p:sldId id="271" r:id="rId13"/>
    <p:sldId id="328" r:id="rId14"/>
    <p:sldId id="329" r:id="rId15"/>
    <p:sldId id="276" r:id="rId16"/>
    <p:sldId id="286" r:id="rId17"/>
    <p:sldId id="331" r:id="rId18"/>
    <p:sldId id="325" r:id="rId19"/>
    <p:sldId id="275" r:id="rId20"/>
    <p:sldId id="333" r:id="rId21"/>
    <p:sldId id="289" r:id="rId22"/>
    <p:sldId id="279" r:id="rId23"/>
    <p:sldId id="277" r:id="rId24"/>
    <p:sldId id="272" r:id="rId25"/>
    <p:sldId id="332" r:id="rId26"/>
    <p:sldId id="274" r:id="rId27"/>
    <p:sldId id="288" r:id="rId28"/>
    <p:sldId id="273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105A26-47CA-4A05-8985-12C6EB81B3C6}">
          <p14:sldIdLst>
            <p14:sldId id="256"/>
            <p14:sldId id="258"/>
            <p14:sldId id="259"/>
            <p14:sldId id="264"/>
            <p14:sldId id="260"/>
            <p14:sldId id="265"/>
            <p14:sldId id="327"/>
            <p14:sldId id="266"/>
            <p14:sldId id="263"/>
            <p14:sldId id="270"/>
            <p14:sldId id="267"/>
            <p14:sldId id="271"/>
            <p14:sldId id="328"/>
            <p14:sldId id="329"/>
            <p14:sldId id="276"/>
            <p14:sldId id="286"/>
            <p14:sldId id="331"/>
            <p14:sldId id="325"/>
            <p14:sldId id="275"/>
            <p14:sldId id="333"/>
            <p14:sldId id="289"/>
            <p14:sldId id="279"/>
            <p14:sldId id="277"/>
            <p14:sldId id="272"/>
            <p14:sldId id="332"/>
            <p14:sldId id="274"/>
            <p14:sldId id="288"/>
            <p14:sldId id="273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2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98C01-8590-471B-B3B2-96B1D2681AF3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81B55D-5182-4943-BD4C-14BCF30926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0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901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29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71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8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652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5055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193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99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784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915F9-31EB-414A-BAFF-E677662AA384}" type="datetimeFigureOut">
              <a:rPr lang="en-US" smtClean="0"/>
              <a:t>02-May-22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449FC3-97F2-48A5-B07F-E4AE95278E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580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E6915F9-31EB-414A-BAFF-E677662AA384}" type="datetimeFigureOut">
              <a:rPr lang="en-US" smtClean="0"/>
              <a:pPr/>
              <a:t>02-May-22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2D449FC3-97F2-48A5-B07F-E4AE95278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37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743199"/>
            <a:ext cx="9144000" cy="766763"/>
          </a:xfrm>
        </p:spPr>
        <p:txBody>
          <a:bodyPr>
            <a:normAutofit/>
          </a:bodyPr>
          <a:lstStyle/>
          <a:p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Smart Parking System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b="1" dirty="0">
                <a:solidFill>
                  <a:srgbClr val="00B0F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Team: </a:t>
            </a:r>
            <a:r>
              <a:rPr lang="en-US" sz="2800" b="1" dirty="0" err="1">
                <a:solidFill>
                  <a:srgbClr val="00B0F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</a:t>
            </a:r>
            <a:r>
              <a:rPr lang="en-US" sz="2800" b="1" dirty="0">
                <a:solidFill>
                  <a:srgbClr val="00B0F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lo ren </a:t>
            </a:r>
            <a:r>
              <a:rPr lang="en-US" sz="2800" b="1" dirty="0" err="1">
                <a:solidFill>
                  <a:srgbClr val="00B0F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sz="2800" b="1" dirty="0">
                <a:solidFill>
                  <a:srgbClr val="00B0F0"/>
                </a:solidFill>
                <a:effectLst>
                  <a:reflection blurRad="6350" stA="50000" endA="300" endPos="50000" dist="60007" dir="5400000" sy="-100000" algn="bl" rotWithShape="0"/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340411-3CAF-4C18-80B2-7EDE735CE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29" y="161748"/>
            <a:ext cx="1595534" cy="15955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12CFF9-87DD-4574-BBC2-54B51D0A6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506" y="5333600"/>
            <a:ext cx="1778493" cy="882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EACF4A-003E-4C30-ACC0-C7172ACE58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58" y="497149"/>
            <a:ext cx="1616329" cy="833756"/>
          </a:xfrm>
          <a:prstGeom prst="rect">
            <a:avLst/>
          </a:prstGeom>
        </p:spPr>
      </p:pic>
      <p:pic>
        <p:nvPicPr>
          <p:cNvPr id="3074" name="Picture 2" descr="FPT Software - Wikipedia">
            <a:extLst>
              <a:ext uri="{FF2B5EF4-FFF2-40B4-BE49-F238E27FC236}">
                <a16:creationId xmlns:a16="http://schemas.microsoft.com/office/drawing/2014/main" id="{9E005097-22E3-4213-A698-E8C07C7D8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291" y="-538845"/>
            <a:ext cx="4095617" cy="2905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92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97D08-B357-48F7-B252-F593735CF04C}"/>
              </a:ext>
            </a:extLst>
          </p:cNvPr>
          <p:cNvSpPr txBox="1"/>
          <p:nvPr/>
        </p:nvSpPr>
        <p:spPr>
          <a:xfrm>
            <a:off x="439660" y="561829"/>
            <a:ext cx="546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2.2 Software</a:t>
            </a:r>
          </a:p>
        </p:txBody>
      </p:sp>
      <p:pic>
        <p:nvPicPr>
          <p:cNvPr id="6" name="Google Shape;304;p22">
            <a:extLst>
              <a:ext uri="{FF2B5EF4-FFF2-40B4-BE49-F238E27FC236}">
                <a16:creationId xmlns:a16="http://schemas.microsoft.com/office/drawing/2014/main" id="{7DB0E620-F28A-4845-823B-CB55326BA4B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2028" y="1695061"/>
            <a:ext cx="2881072" cy="18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305;p22">
            <a:extLst>
              <a:ext uri="{FF2B5EF4-FFF2-40B4-BE49-F238E27FC236}">
                <a16:creationId xmlns:a16="http://schemas.microsoft.com/office/drawing/2014/main" id="{C8DE3DCA-DE13-4F2D-B3B7-0CE4A5830F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9436" y="1541349"/>
            <a:ext cx="1804300" cy="18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Picture 8" descr="Download Simplicity Linux 20.1 alpha">
            <a:extLst>
              <a:ext uri="{FF2B5EF4-FFF2-40B4-BE49-F238E27FC236}">
                <a16:creationId xmlns:a16="http://schemas.microsoft.com/office/drawing/2014/main" id="{4EE9BE62-324E-46AD-8C8F-C3861FAE2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433" y="1779360"/>
            <a:ext cx="1328278" cy="1328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og Search Result:">
            <a:extLst>
              <a:ext uri="{FF2B5EF4-FFF2-40B4-BE49-F238E27FC236}">
                <a16:creationId xmlns:a16="http://schemas.microsoft.com/office/drawing/2014/main" id="{52478887-948B-4FF4-9687-CF53CB61F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891" y="1609704"/>
            <a:ext cx="2881072" cy="1800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Download SolidWorks 2020 Full - Link Google Drive - hướng dẫn cài đặt">
            <a:extLst>
              <a:ext uri="{FF2B5EF4-FFF2-40B4-BE49-F238E27FC236}">
                <a16:creationId xmlns:a16="http://schemas.microsoft.com/office/drawing/2014/main" id="{5DE77584-441D-48E3-9C06-6E47529D4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027" y="4077104"/>
            <a:ext cx="1330514" cy="1330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OpenCV - Wikipedia">
            <a:extLst>
              <a:ext uri="{FF2B5EF4-FFF2-40B4-BE49-F238E27FC236}">
                <a16:creationId xmlns:a16="http://schemas.microsoft.com/office/drawing/2014/main" id="{60C013EE-7B21-464B-ACFB-713CA4E7E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0" y="3750363"/>
            <a:ext cx="1610619" cy="198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SQLite – Wikipedia tiếng Việt">
            <a:extLst>
              <a:ext uri="{FF2B5EF4-FFF2-40B4-BE49-F238E27FC236}">
                <a16:creationId xmlns:a16="http://schemas.microsoft.com/office/drawing/2014/main" id="{5E2E94A8-0632-4959-A38C-F1EEE29834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28" y="3835154"/>
            <a:ext cx="3118535" cy="147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1838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2EE91-BFBF-4691-936B-9EF44D948F44}"/>
              </a:ext>
            </a:extLst>
          </p:cNvPr>
          <p:cNvSpPr txBox="1"/>
          <p:nvPr/>
        </p:nvSpPr>
        <p:spPr>
          <a:xfrm>
            <a:off x="3047223" y="265955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3. System building</a:t>
            </a:r>
          </a:p>
        </p:txBody>
      </p:sp>
    </p:spTree>
    <p:extLst>
      <p:ext uri="{BB962C8B-B14F-4D97-AF65-F5344CB8AC3E}">
        <p14:creationId xmlns:p14="http://schemas.microsoft.com/office/powerpoint/2010/main" val="2383220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ina Arduino Uno R3 Development Board Microcontroller for DIY Project -  China Atmega328p Atmega16u2, Arduino Uno R3 Development Board">
            <a:extLst>
              <a:ext uri="{FF2B5EF4-FFF2-40B4-BE49-F238E27FC236}">
                <a16:creationId xmlns:a16="http://schemas.microsoft.com/office/drawing/2014/main" id="{ACDC3BD6-3A2E-4FD5-998A-F6D45B69F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577" y="4505013"/>
            <a:ext cx="1717041" cy="1198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owerPro SG 90 Micro Servo Motor : Amazon.in: Garden &amp; Outdoors">
            <a:extLst>
              <a:ext uri="{FF2B5EF4-FFF2-40B4-BE49-F238E27FC236}">
                <a16:creationId xmlns:a16="http://schemas.microsoft.com/office/drawing/2014/main" id="{884FCD98-499B-45A7-BD0A-A73E5262E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9753" y="4506777"/>
            <a:ext cx="1447661" cy="1197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4" descr="BGM220-EK4314A BGM220 Bluetooth Module Explorer Kit - Silicon Labs">
            <a:extLst>
              <a:ext uri="{FF2B5EF4-FFF2-40B4-BE49-F238E27FC236}">
                <a16:creationId xmlns:a16="http://schemas.microsoft.com/office/drawing/2014/main" id="{2ACAC7DD-B2F8-4A33-A6F2-85CC07C09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645" y="2232603"/>
            <a:ext cx="1036042" cy="8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4" descr="BGM220-EK4314A BGM220 Bluetooth Module Explorer Kit - Silicon Labs">
            <a:extLst>
              <a:ext uri="{FF2B5EF4-FFF2-40B4-BE49-F238E27FC236}">
                <a16:creationId xmlns:a16="http://schemas.microsoft.com/office/drawing/2014/main" id="{1F4BB02F-7AED-4E1E-BF9C-43374FD6E4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32" y="2858316"/>
            <a:ext cx="1036042" cy="8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78444550-A339-4368-A259-4292B310A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362" y="2932630"/>
            <a:ext cx="1203379" cy="1938392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04C061B1-8A26-419D-82CC-AEE2A22363C4}"/>
              </a:ext>
            </a:extLst>
          </p:cNvPr>
          <p:cNvGrpSpPr/>
          <p:nvPr/>
        </p:nvGrpSpPr>
        <p:grpSpPr>
          <a:xfrm>
            <a:off x="9090058" y="2693923"/>
            <a:ext cx="1427841" cy="2504875"/>
            <a:chOff x="756338" y="2636912"/>
            <a:chExt cx="1152128" cy="1918185"/>
          </a:xfrm>
          <a:solidFill>
            <a:schemeClr val="accent5"/>
          </a:solidFill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EF42121-6861-4BAA-98FB-36FE2999C721}"/>
                </a:ext>
              </a:extLst>
            </p:cNvPr>
            <p:cNvGrpSpPr/>
            <p:nvPr/>
          </p:nvGrpSpPr>
          <p:grpSpPr>
            <a:xfrm>
              <a:off x="756338" y="2636912"/>
              <a:ext cx="1152128" cy="1918185"/>
              <a:chOff x="3631246" y="4903910"/>
              <a:chExt cx="446244" cy="742954"/>
            </a:xfrm>
            <a:grpFill/>
          </p:grpSpPr>
          <p:sp>
            <p:nvSpPr>
              <p:cNvPr id="77" name="Freeform 6">
                <a:extLst>
                  <a:ext uri="{FF2B5EF4-FFF2-40B4-BE49-F238E27FC236}">
                    <a16:creationId xmlns:a16="http://schemas.microsoft.com/office/drawing/2014/main" id="{BD2B29BF-B771-4E34-91F3-B8025BB7396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31246" y="4903910"/>
                <a:ext cx="446244" cy="742954"/>
              </a:xfrm>
              <a:custGeom>
                <a:avLst/>
                <a:gdLst>
                  <a:gd name="T0" fmla="*/ 530 w 566"/>
                  <a:gd name="T1" fmla="*/ 0 h 1053"/>
                  <a:gd name="T2" fmla="*/ 36 w 566"/>
                  <a:gd name="T3" fmla="*/ 0 h 1053"/>
                  <a:gd name="T4" fmla="*/ 0 w 566"/>
                  <a:gd name="T5" fmla="*/ 36 h 1053"/>
                  <a:gd name="T6" fmla="*/ 0 w 566"/>
                  <a:gd name="T7" fmla="*/ 1017 h 1053"/>
                  <a:gd name="T8" fmla="*/ 36 w 566"/>
                  <a:gd name="T9" fmla="*/ 1053 h 1053"/>
                  <a:gd name="T10" fmla="*/ 530 w 566"/>
                  <a:gd name="T11" fmla="*/ 1053 h 1053"/>
                  <a:gd name="T12" fmla="*/ 566 w 566"/>
                  <a:gd name="T13" fmla="*/ 1017 h 1053"/>
                  <a:gd name="T14" fmla="*/ 566 w 566"/>
                  <a:gd name="T15" fmla="*/ 36 h 1053"/>
                  <a:gd name="T16" fmla="*/ 530 w 566"/>
                  <a:gd name="T17" fmla="*/ 0 h 1053"/>
                  <a:gd name="T18" fmla="*/ 520 w 566"/>
                  <a:gd name="T19" fmla="*/ 911 h 1053"/>
                  <a:gd name="T20" fmla="*/ 48 w 566"/>
                  <a:gd name="T21" fmla="*/ 911 h 1053"/>
                  <a:gd name="T22" fmla="*/ 48 w 566"/>
                  <a:gd name="T23" fmla="*/ 108 h 1053"/>
                  <a:gd name="T24" fmla="*/ 520 w 566"/>
                  <a:gd name="T25" fmla="*/ 108 h 1053"/>
                  <a:gd name="T26" fmla="*/ 520 w 566"/>
                  <a:gd name="T27" fmla="*/ 911 h 10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66" h="1053">
                    <a:moveTo>
                      <a:pt x="530" y="0"/>
                    </a:moveTo>
                    <a:cubicBezTo>
                      <a:pt x="36" y="0"/>
                      <a:pt x="36" y="0"/>
                      <a:pt x="36" y="0"/>
                    </a:cubicBezTo>
                    <a:cubicBezTo>
                      <a:pt x="16" y="0"/>
                      <a:pt x="0" y="16"/>
                      <a:pt x="0" y="36"/>
                    </a:cubicBezTo>
                    <a:cubicBezTo>
                      <a:pt x="0" y="1017"/>
                      <a:pt x="0" y="1017"/>
                      <a:pt x="0" y="1017"/>
                    </a:cubicBezTo>
                    <a:cubicBezTo>
                      <a:pt x="0" y="1037"/>
                      <a:pt x="16" y="1053"/>
                      <a:pt x="36" y="1053"/>
                    </a:cubicBezTo>
                    <a:cubicBezTo>
                      <a:pt x="530" y="1053"/>
                      <a:pt x="530" y="1053"/>
                      <a:pt x="530" y="1053"/>
                    </a:cubicBezTo>
                    <a:cubicBezTo>
                      <a:pt x="550" y="1053"/>
                      <a:pt x="566" y="1037"/>
                      <a:pt x="566" y="1017"/>
                    </a:cubicBezTo>
                    <a:cubicBezTo>
                      <a:pt x="566" y="36"/>
                      <a:pt x="566" y="36"/>
                      <a:pt x="566" y="36"/>
                    </a:cubicBezTo>
                    <a:cubicBezTo>
                      <a:pt x="566" y="16"/>
                      <a:pt x="550" y="0"/>
                      <a:pt x="530" y="0"/>
                    </a:cubicBezTo>
                    <a:close/>
                    <a:moveTo>
                      <a:pt x="520" y="911"/>
                    </a:moveTo>
                    <a:cubicBezTo>
                      <a:pt x="48" y="911"/>
                      <a:pt x="48" y="911"/>
                      <a:pt x="48" y="911"/>
                    </a:cubicBezTo>
                    <a:cubicBezTo>
                      <a:pt x="48" y="108"/>
                      <a:pt x="48" y="108"/>
                      <a:pt x="48" y="108"/>
                    </a:cubicBezTo>
                    <a:cubicBezTo>
                      <a:pt x="520" y="108"/>
                      <a:pt x="520" y="108"/>
                      <a:pt x="520" y="108"/>
                    </a:cubicBezTo>
                    <a:lnTo>
                      <a:pt x="520" y="911"/>
                    </a:ln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700"/>
              </a:p>
            </p:txBody>
          </p:sp>
          <p:sp>
            <p:nvSpPr>
              <p:cNvPr id="78" name="Rounded Rectangle 49">
                <a:extLst>
                  <a:ext uri="{FF2B5EF4-FFF2-40B4-BE49-F238E27FC236}">
                    <a16:creationId xmlns:a16="http://schemas.microsoft.com/office/drawing/2014/main" id="{7070A031-F7CD-4A63-891D-EBFADF0B85DD}"/>
                  </a:ext>
                </a:extLst>
              </p:cNvPr>
              <p:cNvSpPr/>
              <p:nvPr/>
            </p:nvSpPr>
            <p:spPr>
              <a:xfrm>
                <a:off x="3802267" y="4938019"/>
                <a:ext cx="104202" cy="20042"/>
              </a:xfrm>
              <a:prstGeom prst="roundRect">
                <a:avLst>
                  <a:gd name="adj" fmla="val 50000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6EED2EF-07B8-4813-AD9B-EFDEB67C92FF}"/>
                  </a:ext>
                </a:extLst>
              </p:cNvPr>
              <p:cNvSpPr/>
              <p:nvPr/>
            </p:nvSpPr>
            <p:spPr>
              <a:xfrm>
                <a:off x="3822161" y="5563917"/>
                <a:ext cx="64414" cy="64414"/>
              </a:xfrm>
              <a:prstGeom prst="ellipse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700"/>
              </a:p>
            </p:txBody>
          </p:sp>
        </p:grpSp>
        <p:sp>
          <p:nvSpPr>
            <p:cNvPr id="75" name="Rounded Rectangle 6">
              <a:extLst>
                <a:ext uri="{FF2B5EF4-FFF2-40B4-BE49-F238E27FC236}">
                  <a16:creationId xmlns:a16="http://schemas.microsoft.com/office/drawing/2014/main" id="{DF9DD368-3DED-415B-A690-E0F3F7E531AB}"/>
                </a:ext>
              </a:extLst>
            </p:cNvPr>
            <p:cNvSpPr/>
            <p:nvPr/>
          </p:nvSpPr>
          <p:spPr>
            <a:xfrm>
              <a:off x="1141457" y="2704713"/>
              <a:ext cx="381891" cy="4937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81A09F22-DA1B-4189-A7D1-BB9F6F738C48}"/>
                </a:ext>
              </a:extLst>
            </p:cNvPr>
            <p:cNvSpPr/>
            <p:nvPr/>
          </p:nvSpPr>
          <p:spPr>
            <a:xfrm>
              <a:off x="1260394" y="4352086"/>
              <a:ext cx="144016" cy="1440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80" name="Picture 8" descr="Cảm Biến Dò Line đơn TCRT5000 Line Follower Sensor – Hshop.vn">
            <a:extLst>
              <a:ext uri="{FF2B5EF4-FFF2-40B4-BE49-F238E27FC236}">
                <a16:creationId xmlns:a16="http://schemas.microsoft.com/office/drawing/2014/main" id="{7FC50F88-A233-4941-B8A6-0CCD9D0B9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169" y="3901826"/>
            <a:ext cx="872903" cy="87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4" descr="Revistas electrónicas">
            <a:extLst>
              <a:ext uri="{FF2B5EF4-FFF2-40B4-BE49-F238E27FC236}">
                <a16:creationId xmlns:a16="http://schemas.microsoft.com/office/drawing/2014/main" id="{F2F63D24-CD11-4D84-AD79-8EFF79573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106" y="971245"/>
            <a:ext cx="1193161" cy="1193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0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2979B1F2-C132-4848-A2EB-5C7F4B7E7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658" y="2013960"/>
            <a:ext cx="1554976" cy="1198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BGM220-EK4314A BGM220 Bluetooth Module Explorer Kit - Silicon Labs">
            <a:extLst>
              <a:ext uri="{FF2B5EF4-FFF2-40B4-BE49-F238E27FC236}">
                <a16:creationId xmlns:a16="http://schemas.microsoft.com/office/drawing/2014/main" id="{84AACF94-2D4D-4616-A846-5986BDA5C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16" y="1583965"/>
            <a:ext cx="1036042" cy="81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3DE12FDF-5FA9-4E95-9363-408C5216D01E}"/>
              </a:ext>
            </a:extLst>
          </p:cNvPr>
          <p:cNvCxnSpPr>
            <a:cxnSpLocks/>
            <a:stCxn id="83" idx="0"/>
            <a:endCxn id="43" idx="2"/>
          </p:cNvCxnSpPr>
          <p:nvPr/>
        </p:nvCxnSpPr>
        <p:spPr>
          <a:xfrm rot="16200000" flipV="1">
            <a:off x="539753" y="2626116"/>
            <a:ext cx="462785" cy="1616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1A9E8A42-3272-45D6-9C80-1C190A8CB0A4}"/>
              </a:ext>
            </a:extLst>
          </p:cNvPr>
          <p:cNvCxnSpPr>
            <a:cxnSpLocks/>
            <a:stCxn id="49" idx="4"/>
            <a:endCxn id="83" idx="3"/>
          </p:cNvCxnSpPr>
          <p:nvPr/>
        </p:nvCxnSpPr>
        <p:spPr>
          <a:xfrm rot="5400000">
            <a:off x="1551075" y="2885901"/>
            <a:ext cx="117097" cy="639298"/>
          </a:xfrm>
          <a:prstGeom prst="bentConnector2">
            <a:avLst/>
          </a:prstGeom>
          <a:ln w="15875">
            <a:solidFill>
              <a:schemeClr val="accent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C7F63D84-AF37-446F-999E-7C006B5258B3}"/>
              </a:ext>
            </a:extLst>
          </p:cNvPr>
          <p:cNvSpPr/>
          <p:nvPr/>
        </p:nvSpPr>
        <p:spPr>
          <a:xfrm>
            <a:off x="1393462" y="2101240"/>
            <a:ext cx="1071620" cy="1045762"/>
          </a:xfrm>
          <a:prstGeom prst="ellipse">
            <a:avLst/>
          </a:prstGeom>
          <a:noFill/>
          <a:ln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A59CF133-C5DA-44FF-9C5C-627ABDAD833C}"/>
              </a:ext>
            </a:extLst>
          </p:cNvPr>
          <p:cNvGrpSpPr/>
          <p:nvPr/>
        </p:nvGrpSpPr>
        <p:grpSpPr>
          <a:xfrm>
            <a:off x="6362226" y="1637098"/>
            <a:ext cx="1979218" cy="958323"/>
            <a:chOff x="4853562" y="1589418"/>
            <a:chExt cx="2609520" cy="1291565"/>
          </a:xfrm>
        </p:grpSpPr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B51C0AF7-F25F-45C5-804B-DE1849FD09D0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4853562" y="1589418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27D35941-6253-44AA-8A7E-1C03463D41F3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230834" y="1678285"/>
              <a:ext cx="2232248" cy="1202698"/>
            </a:xfrm>
            <a:custGeom>
              <a:avLst/>
              <a:gdLst/>
              <a:ahLst/>
              <a:cxnLst/>
              <a:rect l="l" t="t" r="r" b="b"/>
              <a:pathLst>
                <a:path w="1872168" h="1008693">
                  <a:moveTo>
                    <a:pt x="699542" y="162"/>
                  </a:moveTo>
                  <a:cubicBezTo>
                    <a:pt x="683169" y="534"/>
                    <a:pt x="666273" y="1556"/>
                    <a:pt x="648845" y="3291"/>
                  </a:cubicBezTo>
                  <a:cubicBezTo>
                    <a:pt x="357120" y="49686"/>
                    <a:pt x="273885" y="284789"/>
                    <a:pt x="274981" y="413694"/>
                  </a:cubicBezTo>
                  <a:cubicBezTo>
                    <a:pt x="4451" y="471904"/>
                    <a:pt x="-11347" y="662854"/>
                    <a:pt x="4101" y="753457"/>
                  </a:cubicBezTo>
                  <a:cubicBezTo>
                    <a:pt x="42383" y="946818"/>
                    <a:pt x="296257" y="1004273"/>
                    <a:pt x="384912" y="1005378"/>
                  </a:cubicBezTo>
                  <a:lnTo>
                    <a:pt x="1507196" y="1008693"/>
                  </a:lnTo>
                  <a:cubicBezTo>
                    <a:pt x="1646895" y="1000406"/>
                    <a:pt x="1746295" y="947371"/>
                    <a:pt x="1825546" y="854557"/>
                  </a:cubicBezTo>
                  <a:cubicBezTo>
                    <a:pt x="1897410" y="760086"/>
                    <a:pt x="1873973" y="626012"/>
                    <a:pt x="1836613" y="558208"/>
                  </a:cubicBezTo>
                  <a:cubicBezTo>
                    <a:pt x="1808089" y="509360"/>
                    <a:pt x="1675919" y="402617"/>
                    <a:pt x="1507617" y="430504"/>
                  </a:cubicBezTo>
                  <a:cubicBezTo>
                    <a:pt x="1525469" y="335682"/>
                    <a:pt x="1477961" y="244522"/>
                    <a:pt x="1398003" y="206286"/>
                  </a:cubicBezTo>
                  <a:cubicBezTo>
                    <a:pt x="1299806" y="153261"/>
                    <a:pt x="1182195" y="177294"/>
                    <a:pt x="1108176" y="215068"/>
                  </a:cubicBezTo>
                  <a:cubicBezTo>
                    <a:pt x="1072916" y="135306"/>
                    <a:pt x="945134" y="-5422"/>
                    <a:pt x="699542" y="1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6D96F33-CAFB-4BE6-AB60-AC7FE73A6F7B}"/>
              </a:ext>
            </a:extLst>
          </p:cNvPr>
          <p:cNvGrpSpPr/>
          <p:nvPr/>
        </p:nvGrpSpPr>
        <p:grpSpPr>
          <a:xfrm>
            <a:off x="7155890" y="2034326"/>
            <a:ext cx="861796" cy="392035"/>
            <a:chOff x="7729280" y="2195997"/>
            <a:chExt cx="2143740" cy="996849"/>
          </a:xfrm>
          <a:solidFill>
            <a:schemeClr val="accent5">
              <a:lumMod val="75000"/>
            </a:schemeClr>
          </a:solidFill>
        </p:grpSpPr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3026310-C6DA-44F1-A6D2-09CF02B3E6DD}"/>
                </a:ext>
              </a:extLst>
            </p:cNvPr>
            <p:cNvSpPr/>
            <p:nvPr/>
          </p:nvSpPr>
          <p:spPr>
            <a:xfrm>
              <a:off x="7729280" y="2195997"/>
              <a:ext cx="2143740" cy="996849"/>
            </a:xfrm>
            <a:custGeom>
              <a:avLst/>
              <a:gdLst/>
              <a:ahLst/>
              <a:cxnLst/>
              <a:rect l="l" t="t" r="r" b="b"/>
              <a:pathLst>
                <a:path w="1862733" h="866179">
                  <a:moveTo>
                    <a:pt x="794147" y="204787"/>
                  </a:moveTo>
                  <a:cubicBezTo>
                    <a:pt x="745605" y="204787"/>
                    <a:pt x="701637" y="218416"/>
                    <a:pt x="662244" y="245673"/>
                  </a:cubicBezTo>
                  <a:cubicBezTo>
                    <a:pt x="622851" y="272930"/>
                    <a:pt x="594798" y="309240"/>
                    <a:pt x="578086" y="354601"/>
                  </a:cubicBezTo>
                  <a:cubicBezTo>
                    <a:pt x="568536" y="380467"/>
                    <a:pt x="563761" y="406729"/>
                    <a:pt x="563761" y="433387"/>
                  </a:cubicBezTo>
                  <a:cubicBezTo>
                    <a:pt x="563761" y="488299"/>
                    <a:pt x="582064" y="537440"/>
                    <a:pt x="618670" y="580811"/>
                  </a:cubicBezTo>
                  <a:cubicBezTo>
                    <a:pt x="664031" y="634532"/>
                    <a:pt x="722524" y="661392"/>
                    <a:pt x="794147" y="661392"/>
                  </a:cubicBezTo>
                  <a:cubicBezTo>
                    <a:pt x="865771" y="661392"/>
                    <a:pt x="924462" y="634733"/>
                    <a:pt x="970220" y="581415"/>
                  </a:cubicBezTo>
                  <a:cubicBezTo>
                    <a:pt x="1006826" y="538838"/>
                    <a:pt x="1025128" y="489496"/>
                    <a:pt x="1025128" y="433387"/>
                  </a:cubicBezTo>
                  <a:cubicBezTo>
                    <a:pt x="1025128" y="376088"/>
                    <a:pt x="1006826" y="326547"/>
                    <a:pt x="970220" y="284764"/>
                  </a:cubicBezTo>
                  <a:cubicBezTo>
                    <a:pt x="923265" y="231446"/>
                    <a:pt x="864574" y="204787"/>
                    <a:pt x="794147" y="204787"/>
                  </a:cubicBezTo>
                  <a:close/>
                  <a:moveTo>
                    <a:pt x="1304330" y="24408"/>
                  </a:moveTo>
                  <a:lnTo>
                    <a:pt x="1862733" y="24408"/>
                  </a:lnTo>
                  <a:lnTo>
                    <a:pt x="1862733" y="200620"/>
                  </a:lnTo>
                  <a:lnTo>
                    <a:pt x="1687711" y="200620"/>
                  </a:lnTo>
                  <a:lnTo>
                    <a:pt x="1687711" y="837009"/>
                  </a:lnTo>
                  <a:lnTo>
                    <a:pt x="1476375" y="837009"/>
                  </a:lnTo>
                  <a:lnTo>
                    <a:pt x="1476375" y="200620"/>
                  </a:lnTo>
                  <a:lnTo>
                    <a:pt x="1304330" y="200620"/>
                  </a:lnTo>
                  <a:close/>
                  <a:moveTo>
                    <a:pt x="0" y="24408"/>
                  </a:moveTo>
                  <a:lnTo>
                    <a:pt x="211336" y="24408"/>
                  </a:lnTo>
                  <a:lnTo>
                    <a:pt x="211336" y="837009"/>
                  </a:lnTo>
                  <a:lnTo>
                    <a:pt x="0" y="837009"/>
                  </a:lnTo>
                  <a:close/>
                  <a:moveTo>
                    <a:pt x="794147" y="0"/>
                  </a:moveTo>
                  <a:cubicBezTo>
                    <a:pt x="937022" y="0"/>
                    <a:pt x="1050330" y="47426"/>
                    <a:pt x="1134071" y="142280"/>
                  </a:cubicBezTo>
                  <a:cubicBezTo>
                    <a:pt x="1207493" y="225623"/>
                    <a:pt x="1244204" y="322659"/>
                    <a:pt x="1244204" y="433387"/>
                  </a:cubicBezTo>
                  <a:cubicBezTo>
                    <a:pt x="1244204" y="543719"/>
                    <a:pt x="1207493" y="640556"/>
                    <a:pt x="1134071" y="723900"/>
                  </a:cubicBezTo>
                  <a:cubicBezTo>
                    <a:pt x="1050330" y="818753"/>
                    <a:pt x="937022" y="866179"/>
                    <a:pt x="794147" y="866179"/>
                  </a:cubicBezTo>
                  <a:cubicBezTo>
                    <a:pt x="651669" y="866179"/>
                    <a:pt x="538560" y="818753"/>
                    <a:pt x="454819" y="723900"/>
                  </a:cubicBezTo>
                  <a:cubicBezTo>
                    <a:pt x="381397" y="640556"/>
                    <a:pt x="344686" y="543719"/>
                    <a:pt x="344686" y="433387"/>
                  </a:cubicBezTo>
                  <a:cubicBezTo>
                    <a:pt x="344686" y="382984"/>
                    <a:pt x="354608" y="331291"/>
                    <a:pt x="374452" y="278308"/>
                  </a:cubicBezTo>
                  <a:cubicBezTo>
                    <a:pt x="394296" y="225326"/>
                    <a:pt x="420886" y="179983"/>
                    <a:pt x="454224" y="142280"/>
                  </a:cubicBezTo>
                  <a:cubicBezTo>
                    <a:pt x="537964" y="47426"/>
                    <a:pt x="651272" y="0"/>
                    <a:pt x="79414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2001B722-B05F-4BC2-8DAE-8A31C0FF9A23}"/>
                </a:ext>
              </a:extLst>
            </p:cNvPr>
            <p:cNvSpPr/>
            <p:nvPr/>
          </p:nvSpPr>
          <p:spPr>
            <a:xfrm>
              <a:off x="8421007" y="2543552"/>
              <a:ext cx="443936" cy="326800"/>
            </a:xfrm>
            <a:custGeom>
              <a:avLst/>
              <a:gdLst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788485 w 3738080"/>
                <a:gd name="connsiteY5" fmla="*/ 1841061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2624294 w 3738080"/>
                <a:gd name="connsiteY5" fmla="*/ 1992174 h 2751770"/>
                <a:gd name="connsiteX6" fmla="*/ 2632248 w 3738080"/>
                <a:gd name="connsiteY6" fmla="*/ 1992174 h 2751770"/>
                <a:gd name="connsiteX7" fmla="*/ 2624294 w 3738080"/>
                <a:gd name="connsiteY7" fmla="*/ 1992174 h 2751770"/>
                <a:gd name="connsiteX8" fmla="*/ 1858846 w 3738080"/>
                <a:gd name="connsiteY8" fmla="*/ 1306247 h 2751770"/>
                <a:gd name="connsiteX9" fmla="*/ 2645621 w 3738080"/>
                <a:gd name="connsiteY9" fmla="*/ 1504218 h 2751770"/>
                <a:gd name="connsiteX10" fmla="*/ 2795575 w 3738080"/>
                <a:gd name="connsiteY10" fmla="*/ 1757331 h 2751770"/>
                <a:gd name="connsiteX11" fmla="*/ 2539052 w 3738080"/>
                <a:gd name="connsiteY11" fmla="*/ 1841672 h 2751770"/>
                <a:gd name="connsiteX12" fmla="*/ 1353947 w 3738080"/>
                <a:gd name="connsiteY12" fmla="*/ 1778974 h 2751770"/>
                <a:gd name="connsiteX13" fmla="*/ 982333 w 3738080"/>
                <a:gd name="connsiteY13" fmla="*/ 1780833 h 2751770"/>
                <a:gd name="connsiteX14" fmla="*/ 966756 w 3738080"/>
                <a:gd name="connsiteY14" fmla="*/ 1667407 h 2751770"/>
                <a:gd name="connsiteX15" fmla="*/ 1217540 w 3738080"/>
                <a:gd name="connsiteY15" fmla="*/ 1445700 h 2751770"/>
                <a:gd name="connsiteX16" fmla="*/ 1858846 w 3738080"/>
                <a:gd name="connsiteY16" fmla="*/ 1306247 h 2751770"/>
                <a:gd name="connsiteX17" fmla="*/ 1828129 w 3738080"/>
                <a:gd name="connsiteY17" fmla="*/ 650059 h 2751770"/>
                <a:gd name="connsiteX18" fmla="*/ 3108200 w 3738080"/>
                <a:gd name="connsiteY18" fmla="*/ 1008980 h 2751770"/>
                <a:gd name="connsiteX19" fmla="*/ 3258155 w 3738080"/>
                <a:gd name="connsiteY19" fmla="*/ 1319033 h 2751770"/>
                <a:gd name="connsiteX20" fmla="*/ 2937692 w 3738080"/>
                <a:gd name="connsiteY20" fmla="*/ 1304637 h 2751770"/>
                <a:gd name="connsiteX21" fmla="*/ 763561 w 3738080"/>
                <a:gd name="connsiteY21" fmla="*/ 1325535 h 2751770"/>
                <a:gd name="connsiteX22" fmla="*/ 464412 w 3738080"/>
                <a:gd name="connsiteY22" fmla="*/ 1278813 h 2751770"/>
                <a:gd name="connsiteX23" fmla="*/ 450482 w 3738080"/>
                <a:gd name="connsiteY23" fmla="*/ 1202928 h 2751770"/>
                <a:gd name="connsiteX24" fmla="*/ 622892 w 3738080"/>
                <a:gd name="connsiteY24" fmla="*/ 1008979 h 2751770"/>
                <a:gd name="connsiteX25" fmla="*/ 1828129 w 3738080"/>
                <a:gd name="connsiteY25" fmla="*/ 650059 h 2751770"/>
                <a:gd name="connsiteX26" fmla="*/ 1764313 w 3738080"/>
                <a:gd name="connsiteY26" fmla="*/ 591 h 2751770"/>
                <a:gd name="connsiteX27" fmla="*/ 3559697 w 3738080"/>
                <a:gd name="connsiteY27" fmla="*/ 547180 h 2751770"/>
                <a:gd name="connsiteX28" fmla="*/ 3709650 w 3738080"/>
                <a:gd name="connsiteY28" fmla="*/ 882310 h 2751770"/>
                <a:gd name="connsiteX29" fmla="*/ 3367875 w 3738080"/>
                <a:gd name="connsiteY29" fmla="*/ 834477 h 2751770"/>
                <a:gd name="connsiteX30" fmla="*/ 318417 w 3738080"/>
                <a:gd name="connsiteY30" fmla="*/ 884635 h 2751770"/>
                <a:gd name="connsiteX31" fmla="*/ 19267 w 3738080"/>
                <a:gd name="connsiteY31" fmla="*/ 846272 h 2751770"/>
                <a:gd name="connsiteX32" fmla="*/ 275 w 3738080"/>
                <a:gd name="connsiteY32" fmla="*/ 760137 h 2751770"/>
                <a:gd name="connsiteX33" fmla="*/ 173484 w 3738080"/>
                <a:gd name="connsiteY33" fmla="*/ 547180 h 2751770"/>
                <a:gd name="connsiteX34" fmla="*/ 1764313 w 3738080"/>
                <a:gd name="connsiteY34" fmla="*/ 591 h 2751770"/>
                <a:gd name="connsiteX0" fmla="*/ 1869041 w 3738080"/>
                <a:gd name="connsiteY0" fmla="*/ 1997576 h 2751770"/>
                <a:gd name="connsiteX1" fmla="*/ 2246138 w 3738080"/>
                <a:gd name="connsiteY1" fmla="*/ 2374673 h 2751770"/>
                <a:gd name="connsiteX2" fmla="*/ 1869041 w 3738080"/>
                <a:gd name="connsiteY2" fmla="*/ 2751770 h 2751770"/>
                <a:gd name="connsiteX3" fmla="*/ 1491944 w 3738080"/>
                <a:gd name="connsiteY3" fmla="*/ 2374673 h 2751770"/>
                <a:gd name="connsiteX4" fmla="*/ 1869041 w 3738080"/>
                <a:gd name="connsiteY4" fmla="*/ 1997576 h 2751770"/>
                <a:gd name="connsiteX5" fmla="*/ 1858846 w 3738080"/>
                <a:gd name="connsiteY5" fmla="*/ 1306247 h 2751770"/>
                <a:gd name="connsiteX6" fmla="*/ 2645621 w 3738080"/>
                <a:gd name="connsiteY6" fmla="*/ 1504218 h 2751770"/>
                <a:gd name="connsiteX7" fmla="*/ 2795575 w 3738080"/>
                <a:gd name="connsiteY7" fmla="*/ 1757331 h 2751770"/>
                <a:gd name="connsiteX8" fmla="*/ 2539052 w 3738080"/>
                <a:gd name="connsiteY8" fmla="*/ 1841672 h 2751770"/>
                <a:gd name="connsiteX9" fmla="*/ 1353947 w 3738080"/>
                <a:gd name="connsiteY9" fmla="*/ 1778974 h 2751770"/>
                <a:gd name="connsiteX10" fmla="*/ 982333 w 3738080"/>
                <a:gd name="connsiteY10" fmla="*/ 1780833 h 2751770"/>
                <a:gd name="connsiteX11" fmla="*/ 966756 w 3738080"/>
                <a:gd name="connsiteY11" fmla="*/ 1667407 h 2751770"/>
                <a:gd name="connsiteX12" fmla="*/ 1217540 w 3738080"/>
                <a:gd name="connsiteY12" fmla="*/ 1445700 h 2751770"/>
                <a:gd name="connsiteX13" fmla="*/ 1858846 w 3738080"/>
                <a:gd name="connsiteY13" fmla="*/ 1306247 h 2751770"/>
                <a:gd name="connsiteX14" fmla="*/ 1828129 w 3738080"/>
                <a:gd name="connsiteY14" fmla="*/ 650059 h 2751770"/>
                <a:gd name="connsiteX15" fmla="*/ 3108200 w 3738080"/>
                <a:gd name="connsiteY15" fmla="*/ 1008980 h 2751770"/>
                <a:gd name="connsiteX16" fmla="*/ 3258155 w 3738080"/>
                <a:gd name="connsiteY16" fmla="*/ 1319033 h 2751770"/>
                <a:gd name="connsiteX17" fmla="*/ 2937692 w 3738080"/>
                <a:gd name="connsiteY17" fmla="*/ 1304637 h 2751770"/>
                <a:gd name="connsiteX18" fmla="*/ 763561 w 3738080"/>
                <a:gd name="connsiteY18" fmla="*/ 1325535 h 2751770"/>
                <a:gd name="connsiteX19" fmla="*/ 464412 w 3738080"/>
                <a:gd name="connsiteY19" fmla="*/ 1278813 h 2751770"/>
                <a:gd name="connsiteX20" fmla="*/ 450482 w 3738080"/>
                <a:gd name="connsiteY20" fmla="*/ 1202928 h 2751770"/>
                <a:gd name="connsiteX21" fmla="*/ 622892 w 3738080"/>
                <a:gd name="connsiteY21" fmla="*/ 1008979 h 2751770"/>
                <a:gd name="connsiteX22" fmla="*/ 1828129 w 3738080"/>
                <a:gd name="connsiteY22" fmla="*/ 650059 h 2751770"/>
                <a:gd name="connsiteX23" fmla="*/ 1764313 w 3738080"/>
                <a:gd name="connsiteY23" fmla="*/ 591 h 2751770"/>
                <a:gd name="connsiteX24" fmla="*/ 3559697 w 3738080"/>
                <a:gd name="connsiteY24" fmla="*/ 547180 h 2751770"/>
                <a:gd name="connsiteX25" fmla="*/ 3709650 w 3738080"/>
                <a:gd name="connsiteY25" fmla="*/ 882310 h 2751770"/>
                <a:gd name="connsiteX26" fmla="*/ 3367875 w 3738080"/>
                <a:gd name="connsiteY26" fmla="*/ 834477 h 2751770"/>
                <a:gd name="connsiteX27" fmla="*/ 318417 w 3738080"/>
                <a:gd name="connsiteY27" fmla="*/ 884635 h 2751770"/>
                <a:gd name="connsiteX28" fmla="*/ 19267 w 3738080"/>
                <a:gd name="connsiteY28" fmla="*/ 846272 h 2751770"/>
                <a:gd name="connsiteX29" fmla="*/ 275 w 3738080"/>
                <a:gd name="connsiteY29" fmla="*/ 760137 h 2751770"/>
                <a:gd name="connsiteX30" fmla="*/ 173484 w 3738080"/>
                <a:gd name="connsiteY30" fmla="*/ 547180 h 2751770"/>
                <a:gd name="connsiteX31" fmla="*/ 1764313 w 3738080"/>
                <a:gd name="connsiteY31" fmla="*/ 591 h 2751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738080" h="2751770">
                  <a:moveTo>
                    <a:pt x="1869041" y="1997576"/>
                  </a:moveTo>
                  <a:cubicBezTo>
                    <a:pt x="2077306" y="1997576"/>
                    <a:pt x="2246138" y="2166408"/>
                    <a:pt x="2246138" y="2374673"/>
                  </a:cubicBezTo>
                  <a:cubicBezTo>
                    <a:pt x="2246138" y="2582938"/>
                    <a:pt x="2077306" y="2751770"/>
                    <a:pt x="1869041" y="2751770"/>
                  </a:cubicBezTo>
                  <a:cubicBezTo>
                    <a:pt x="1660776" y="2751770"/>
                    <a:pt x="1491944" y="2582938"/>
                    <a:pt x="1491944" y="2374673"/>
                  </a:cubicBezTo>
                  <a:cubicBezTo>
                    <a:pt x="1491944" y="2166408"/>
                    <a:pt x="1660776" y="1997576"/>
                    <a:pt x="1869041" y="1997576"/>
                  </a:cubicBezTo>
                  <a:close/>
                  <a:moveTo>
                    <a:pt x="1858846" y="1306247"/>
                  </a:moveTo>
                  <a:cubicBezTo>
                    <a:pt x="2165924" y="1301758"/>
                    <a:pt x="2404940" y="1399722"/>
                    <a:pt x="2645621" y="1504218"/>
                  </a:cubicBezTo>
                  <a:cubicBezTo>
                    <a:pt x="2813424" y="1597955"/>
                    <a:pt x="2823993" y="1678797"/>
                    <a:pt x="2795575" y="1757331"/>
                  </a:cubicBezTo>
                  <a:cubicBezTo>
                    <a:pt x="2761471" y="1842158"/>
                    <a:pt x="2685239" y="1908552"/>
                    <a:pt x="2539052" y="1841672"/>
                  </a:cubicBezTo>
                  <a:cubicBezTo>
                    <a:pt x="2347207" y="1684231"/>
                    <a:pt x="1733351" y="1556050"/>
                    <a:pt x="1353947" y="1778974"/>
                  </a:cubicBezTo>
                  <a:cubicBezTo>
                    <a:pt x="1250080" y="1855218"/>
                    <a:pt x="1037749" y="1915097"/>
                    <a:pt x="982333" y="1780833"/>
                  </a:cubicBezTo>
                  <a:cubicBezTo>
                    <a:pt x="968480" y="1736637"/>
                    <a:pt x="963386" y="1699601"/>
                    <a:pt x="966756" y="1667407"/>
                  </a:cubicBezTo>
                  <a:cubicBezTo>
                    <a:pt x="976866" y="1570822"/>
                    <a:pt x="1063141" y="1517802"/>
                    <a:pt x="1217540" y="1445700"/>
                  </a:cubicBezTo>
                  <a:cubicBezTo>
                    <a:pt x="1465851" y="1348519"/>
                    <a:pt x="1674601" y="1308942"/>
                    <a:pt x="1858846" y="1306247"/>
                  </a:cubicBezTo>
                  <a:close/>
                  <a:moveTo>
                    <a:pt x="1828129" y="650059"/>
                  </a:moveTo>
                  <a:cubicBezTo>
                    <a:pt x="2445754" y="646836"/>
                    <a:pt x="2937662" y="894034"/>
                    <a:pt x="3108200" y="1008980"/>
                  </a:cubicBezTo>
                  <a:cubicBezTo>
                    <a:pt x="3228810" y="1075858"/>
                    <a:pt x="3343409" y="1171509"/>
                    <a:pt x="3258155" y="1319033"/>
                  </a:cubicBezTo>
                  <a:cubicBezTo>
                    <a:pt x="3134282" y="1435449"/>
                    <a:pt x="3057301" y="1393031"/>
                    <a:pt x="2937692" y="1304637"/>
                  </a:cubicBezTo>
                  <a:cubicBezTo>
                    <a:pt x="2647778" y="1191783"/>
                    <a:pt x="2008321" y="619142"/>
                    <a:pt x="763561" y="1325535"/>
                  </a:cubicBezTo>
                  <a:cubicBezTo>
                    <a:pt x="621636" y="1425852"/>
                    <a:pt x="511304" y="1376178"/>
                    <a:pt x="464412" y="1278813"/>
                  </a:cubicBezTo>
                  <a:cubicBezTo>
                    <a:pt x="452398" y="1252494"/>
                    <a:pt x="448110" y="1227223"/>
                    <a:pt x="450482" y="1202928"/>
                  </a:cubicBezTo>
                  <a:cubicBezTo>
                    <a:pt x="457599" y="1130049"/>
                    <a:pt x="524660" y="1065987"/>
                    <a:pt x="622892" y="1008979"/>
                  </a:cubicBezTo>
                  <a:cubicBezTo>
                    <a:pt x="1041721" y="744082"/>
                    <a:pt x="1457554" y="651995"/>
                    <a:pt x="1828129" y="650059"/>
                  </a:cubicBezTo>
                  <a:close/>
                  <a:moveTo>
                    <a:pt x="1764313" y="591"/>
                  </a:moveTo>
                  <a:cubicBezTo>
                    <a:pt x="2430887" y="-13278"/>
                    <a:pt x="3056659" y="218017"/>
                    <a:pt x="3559697" y="547180"/>
                  </a:cubicBezTo>
                  <a:cubicBezTo>
                    <a:pt x="3671781" y="597338"/>
                    <a:pt x="3794905" y="759863"/>
                    <a:pt x="3709650" y="882310"/>
                  </a:cubicBezTo>
                  <a:cubicBezTo>
                    <a:pt x="3594303" y="984791"/>
                    <a:pt x="3449118" y="907547"/>
                    <a:pt x="3367875" y="834477"/>
                  </a:cubicBezTo>
                  <a:cubicBezTo>
                    <a:pt x="3193985" y="725799"/>
                    <a:pt x="1920315" y="-235561"/>
                    <a:pt x="318417" y="884635"/>
                  </a:cubicBezTo>
                  <a:cubicBezTo>
                    <a:pt x="189280" y="993311"/>
                    <a:pt x="70419" y="922739"/>
                    <a:pt x="19267" y="846272"/>
                  </a:cubicBezTo>
                  <a:cubicBezTo>
                    <a:pt x="4410" y="817516"/>
                    <a:pt x="-1388" y="788500"/>
                    <a:pt x="275" y="760137"/>
                  </a:cubicBezTo>
                  <a:cubicBezTo>
                    <a:pt x="5260" y="675044"/>
                    <a:pt x="77384" y="595829"/>
                    <a:pt x="173484" y="547180"/>
                  </a:cubicBezTo>
                  <a:cubicBezTo>
                    <a:pt x="702741" y="170471"/>
                    <a:pt x="1245868" y="11376"/>
                    <a:pt x="1764313" y="59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B886544-565E-4A6E-ACBE-96D444F2799E}"/>
              </a:ext>
            </a:extLst>
          </p:cNvPr>
          <p:cNvCxnSpPr>
            <a:cxnSpLocks/>
            <a:stCxn id="49" idx="0"/>
            <a:endCxn id="43" idx="3"/>
          </p:cNvCxnSpPr>
          <p:nvPr/>
        </p:nvCxnSpPr>
        <p:spPr>
          <a:xfrm rot="16200000" flipV="1">
            <a:off x="1553069" y="1725037"/>
            <a:ext cx="111492" cy="640914"/>
          </a:xfrm>
          <a:prstGeom prst="bentConnector2">
            <a:avLst/>
          </a:prstGeom>
          <a:ln w="15875">
            <a:solidFill>
              <a:schemeClr val="accent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31EE218-E99C-4B40-B72A-0C161C3F7B77}"/>
              </a:ext>
            </a:extLst>
          </p:cNvPr>
          <p:cNvCxnSpPr>
            <a:cxnSpLocks/>
            <a:stCxn id="80" idx="1"/>
            <a:endCxn id="83" idx="2"/>
          </p:cNvCxnSpPr>
          <p:nvPr/>
        </p:nvCxnSpPr>
        <p:spPr>
          <a:xfrm rot="10800000">
            <a:off x="771953" y="3669882"/>
            <a:ext cx="307216" cy="668396"/>
          </a:xfrm>
          <a:prstGeom prst="bentConnector2">
            <a:avLst/>
          </a:prstGeom>
          <a:ln w="15875">
            <a:solidFill>
              <a:schemeClr val="accent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07CDC373-0A59-4A35-9E30-89F35C229676}"/>
              </a:ext>
            </a:extLst>
          </p:cNvPr>
          <p:cNvSpPr txBox="1"/>
          <p:nvPr/>
        </p:nvSpPr>
        <p:spPr>
          <a:xfrm>
            <a:off x="5149074" y="2894787"/>
            <a:ext cx="1351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Gateway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DCED2D61-E28B-43BE-B236-2333462CB193}"/>
              </a:ext>
            </a:extLst>
          </p:cNvPr>
          <p:cNvSpPr txBox="1"/>
          <p:nvPr/>
        </p:nvSpPr>
        <p:spPr>
          <a:xfrm>
            <a:off x="8958384" y="5303814"/>
            <a:ext cx="17171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User Interface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D9C8F57-CA48-4D92-9FD2-C603F1655996}"/>
              </a:ext>
            </a:extLst>
          </p:cNvPr>
          <p:cNvSpPr/>
          <p:nvPr/>
        </p:nvSpPr>
        <p:spPr>
          <a:xfrm>
            <a:off x="198820" y="1428607"/>
            <a:ext cx="2713197" cy="235304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AD167C0-79C5-4AFD-B8D2-A58015E2B340}"/>
              </a:ext>
            </a:extLst>
          </p:cNvPr>
          <p:cNvSpPr/>
          <p:nvPr/>
        </p:nvSpPr>
        <p:spPr>
          <a:xfrm rot="1493161">
            <a:off x="10237226" y="2172794"/>
            <a:ext cx="561345" cy="409988"/>
          </a:xfrm>
          <a:custGeom>
            <a:avLst/>
            <a:gdLst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788485 w 3738080"/>
              <a:gd name="connsiteY5" fmla="*/ 1841061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2624294 w 3738080"/>
              <a:gd name="connsiteY5" fmla="*/ 1992174 h 2751770"/>
              <a:gd name="connsiteX6" fmla="*/ 2632248 w 3738080"/>
              <a:gd name="connsiteY6" fmla="*/ 1992174 h 2751770"/>
              <a:gd name="connsiteX7" fmla="*/ 2624294 w 3738080"/>
              <a:gd name="connsiteY7" fmla="*/ 1992174 h 2751770"/>
              <a:gd name="connsiteX8" fmla="*/ 1858846 w 3738080"/>
              <a:gd name="connsiteY8" fmla="*/ 1306247 h 2751770"/>
              <a:gd name="connsiteX9" fmla="*/ 2645621 w 3738080"/>
              <a:gd name="connsiteY9" fmla="*/ 1504218 h 2751770"/>
              <a:gd name="connsiteX10" fmla="*/ 2795575 w 3738080"/>
              <a:gd name="connsiteY10" fmla="*/ 1757331 h 2751770"/>
              <a:gd name="connsiteX11" fmla="*/ 2539052 w 3738080"/>
              <a:gd name="connsiteY11" fmla="*/ 1841672 h 2751770"/>
              <a:gd name="connsiteX12" fmla="*/ 1353947 w 3738080"/>
              <a:gd name="connsiteY12" fmla="*/ 1778974 h 2751770"/>
              <a:gd name="connsiteX13" fmla="*/ 982333 w 3738080"/>
              <a:gd name="connsiteY13" fmla="*/ 1780833 h 2751770"/>
              <a:gd name="connsiteX14" fmla="*/ 966756 w 3738080"/>
              <a:gd name="connsiteY14" fmla="*/ 1667407 h 2751770"/>
              <a:gd name="connsiteX15" fmla="*/ 1217540 w 3738080"/>
              <a:gd name="connsiteY15" fmla="*/ 1445700 h 2751770"/>
              <a:gd name="connsiteX16" fmla="*/ 1858846 w 3738080"/>
              <a:gd name="connsiteY16" fmla="*/ 1306247 h 2751770"/>
              <a:gd name="connsiteX17" fmla="*/ 1828129 w 3738080"/>
              <a:gd name="connsiteY17" fmla="*/ 650059 h 2751770"/>
              <a:gd name="connsiteX18" fmla="*/ 3108200 w 3738080"/>
              <a:gd name="connsiteY18" fmla="*/ 1008980 h 2751770"/>
              <a:gd name="connsiteX19" fmla="*/ 3258155 w 3738080"/>
              <a:gd name="connsiteY19" fmla="*/ 1319033 h 2751770"/>
              <a:gd name="connsiteX20" fmla="*/ 2937692 w 3738080"/>
              <a:gd name="connsiteY20" fmla="*/ 1304637 h 2751770"/>
              <a:gd name="connsiteX21" fmla="*/ 763561 w 3738080"/>
              <a:gd name="connsiteY21" fmla="*/ 1325535 h 2751770"/>
              <a:gd name="connsiteX22" fmla="*/ 464412 w 3738080"/>
              <a:gd name="connsiteY22" fmla="*/ 1278813 h 2751770"/>
              <a:gd name="connsiteX23" fmla="*/ 450482 w 3738080"/>
              <a:gd name="connsiteY23" fmla="*/ 1202928 h 2751770"/>
              <a:gd name="connsiteX24" fmla="*/ 622892 w 3738080"/>
              <a:gd name="connsiteY24" fmla="*/ 1008979 h 2751770"/>
              <a:gd name="connsiteX25" fmla="*/ 1828129 w 3738080"/>
              <a:gd name="connsiteY25" fmla="*/ 650059 h 2751770"/>
              <a:gd name="connsiteX26" fmla="*/ 1764313 w 3738080"/>
              <a:gd name="connsiteY26" fmla="*/ 591 h 2751770"/>
              <a:gd name="connsiteX27" fmla="*/ 3559697 w 3738080"/>
              <a:gd name="connsiteY27" fmla="*/ 547180 h 2751770"/>
              <a:gd name="connsiteX28" fmla="*/ 3709650 w 3738080"/>
              <a:gd name="connsiteY28" fmla="*/ 882310 h 2751770"/>
              <a:gd name="connsiteX29" fmla="*/ 3367875 w 3738080"/>
              <a:gd name="connsiteY29" fmla="*/ 834477 h 2751770"/>
              <a:gd name="connsiteX30" fmla="*/ 318417 w 3738080"/>
              <a:gd name="connsiteY30" fmla="*/ 884635 h 2751770"/>
              <a:gd name="connsiteX31" fmla="*/ 19267 w 3738080"/>
              <a:gd name="connsiteY31" fmla="*/ 846272 h 2751770"/>
              <a:gd name="connsiteX32" fmla="*/ 275 w 3738080"/>
              <a:gd name="connsiteY32" fmla="*/ 760137 h 2751770"/>
              <a:gd name="connsiteX33" fmla="*/ 173484 w 3738080"/>
              <a:gd name="connsiteY33" fmla="*/ 547180 h 2751770"/>
              <a:gd name="connsiteX34" fmla="*/ 1764313 w 3738080"/>
              <a:gd name="connsiteY34" fmla="*/ 591 h 2751770"/>
              <a:gd name="connsiteX0" fmla="*/ 1869041 w 3738080"/>
              <a:gd name="connsiteY0" fmla="*/ 1997576 h 2751770"/>
              <a:gd name="connsiteX1" fmla="*/ 2246138 w 3738080"/>
              <a:gd name="connsiteY1" fmla="*/ 2374673 h 2751770"/>
              <a:gd name="connsiteX2" fmla="*/ 1869041 w 3738080"/>
              <a:gd name="connsiteY2" fmla="*/ 2751770 h 2751770"/>
              <a:gd name="connsiteX3" fmla="*/ 1491944 w 3738080"/>
              <a:gd name="connsiteY3" fmla="*/ 2374673 h 2751770"/>
              <a:gd name="connsiteX4" fmla="*/ 1869041 w 3738080"/>
              <a:gd name="connsiteY4" fmla="*/ 1997576 h 2751770"/>
              <a:gd name="connsiteX5" fmla="*/ 1858846 w 3738080"/>
              <a:gd name="connsiteY5" fmla="*/ 1306247 h 2751770"/>
              <a:gd name="connsiteX6" fmla="*/ 2645621 w 3738080"/>
              <a:gd name="connsiteY6" fmla="*/ 1504218 h 2751770"/>
              <a:gd name="connsiteX7" fmla="*/ 2795575 w 3738080"/>
              <a:gd name="connsiteY7" fmla="*/ 1757331 h 2751770"/>
              <a:gd name="connsiteX8" fmla="*/ 2539052 w 3738080"/>
              <a:gd name="connsiteY8" fmla="*/ 1841672 h 2751770"/>
              <a:gd name="connsiteX9" fmla="*/ 1353947 w 3738080"/>
              <a:gd name="connsiteY9" fmla="*/ 1778974 h 2751770"/>
              <a:gd name="connsiteX10" fmla="*/ 982333 w 3738080"/>
              <a:gd name="connsiteY10" fmla="*/ 1780833 h 2751770"/>
              <a:gd name="connsiteX11" fmla="*/ 966756 w 3738080"/>
              <a:gd name="connsiteY11" fmla="*/ 1667407 h 2751770"/>
              <a:gd name="connsiteX12" fmla="*/ 1217540 w 3738080"/>
              <a:gd name="connsiteY12" fmla="*/ 1445700 h 2751770"/>
              <a:gd name="connsiteX13" fmla="*/ 1858846 w 3738080"/>
              <a:gd name="connsiteY13" fmla="*/ 1306247 h 2751770"/>
              <a:gd name="connsiteX14" fmla="*/ 1828129 w 3738080"/>
              <a:gd name="connsiteY14" fmla="*/ 650059 h 2751770"/>
              <a:gd name="connsiteX15" fmla="*/ 3108200 w 3738080"/>
              <a:gd name="connsiteY15" fmla="*/ 1008980 h 2751770"/>
              <a:gd name="connsiteX16" fmla="*/ 3258155 w 3738080"/>
              <a:gd name="connsiteY16" fmla="*/ 1319033 h 2751770"/>
              <a:gd name="connsiteX17" fmla="*/ 2937692 w 3738080"/>
              <a:gd name="connsiteY17" fmla="*/ 1304637 h 2751770"/>
              <a:gd name="connsiteX18" fmla="*/ 763561 w 3738080"/>
              <a:gd name="connsiteY18" fmla="*/ 1325535 h 2751770"/>
              <a:gd name="connsiteX19" fmla="*/ 464412 w 3738080"/>
              <a:gd name="connsiteY19" fmla="*/ 1278813 h 2751770"/>
              <a:gd name="connsiteX20" fmla="*/ 450482 w 3738080"/>
              <a:gd name="connsiteY20" fmla="*/ 1202928 h 2751770"/>
              <a:gd name="connsiteX21" fmla="*/ 622892 w 3738080"/>
              <a:gd name="connsiteY21" fmla="*/ 1008979 h 2751770"/>
              <a:gd name="connsiteX22" fmla="*/ 1828129 w 3738080"/>
              <a:gd name="connsiteY22" fmla="*/ 650059 h 2751770"/>
              <a:gd name="connsiteX23" fmla="*/ 1764313 w 3738080"/>
              <a:gd name="connsiteY23" fmla="*/ 591 h 2751770"/>
              <a:gd name="connsiteX24" fmla="*/ 3559697 w 3738080"/>
              <a:gd name="connsiteY24" fmla="*/ 547180 h 2751770"/>
              <a:gd name="connsiteX25" fmla="*/ 3709650 w 3738080"/>
              <a:gd name="connsiteY25" fmla="*/ 882310 h 2751770"/>
              <a:gd name="connsiteX26" fmla="*/ 3367875 w 3738080"/>
              <a:gd name="connsiteY26" fmla="*/ 834477 h 2751770"/>
              <a:gd name="connsiteX27" fmla="*/ 318417 w 3738080"/>
              <a:gd name="connsiteY27" fmla="*/ 884635 h 2751770"/>
              <a:gd name="connsiteX28" fmla="*/ 19267 w 3738080"/>
              <a:gd name="connsiteY28" fmla="*/ 846272 h 2751770"/>
              <a:gd name="connsiteX29" fmla="*/ 275 w 3738080"/>
              <a:gd name="connsiteY29" fmla="*/ 760137 h 2751770"/>
              <a:gd name="connsiteX30" fmla="*/ 173484 w 3738080"/>
              <a:gd name="connsiteY30" fmla="*/ 547180 h 2751770"/>
              <a:gd name="connsiteX31" fmla="*/ 1764313 w 3738080"/>
              <a:gd name="connsiteY31" fmla="*/ 591 h 2751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738080" h="2751770">
                <a:moveTo>
                  <a:pt x="1869041" y="1997576"/>
                </a:moveTo>
                <a:cubicBezTo>
                  <a:pt x="2077306" y="1997576"/>
                  <a:pt x="2246138" y="2166408"/>
                  <a:pt x="2246138" y="2374673"/>
                </a:cubicBezTo>
                <a:cubicBezTo>
                  <a:pt x="2246138" y="2582938"/>
                  <a:pt x="2077306" y="2751770"/>
                  <a:pt x="1869041" y="2751770"/>
                </a:cubicBezTo>
                <a:cubicBezTo>
                  <a:pt x="1660776" y="2751770"/>
                  <a:pt x="1491944" y="2582938"/>
                  <a:pt x="1491944" y="2374673"/>
                </a:cubicBezTo>
                <a:cubicBezTo>
                  <a:pt x="1491944" y="2166408"/>
                  <a:pt x="1660776" y="1997576"/>
                  <a:pt x="1869041" y="1997576"/>
                </a:cubicBezTo>
                <a:close/>
                <a:moveTo>
                  <a:pt x="1858846" y="1306247"/>
                </a:moveTo>
                <a:cubicBezTo>
                  <a:pt x="2165924" y="1301758"/>
                  <a:pt x="2404940" y="1399722"/>
                  <a:pt x="2645621" y="1504218"/>
                </a:cubicBezTo>
                <a:cubicBezTo>
                  <a:pt x="2813424" y="1597955"/>
                  <a:pt x="2823993" y="1678797"/>
                  <a:pt x="2795575" y="1757331"/>
                </a:cubicBezTo>
                <a:cubicBezTo>
                  <a:pt x="2761471" y="1842158"/>
                  <a:pt x="2685239" y="1908552"/>
                  <a:pt x="2539052" y="1841672"/>
                </a:cubicBezTo>
                <a:cubicBezTo>
                  <a:pt x="2347207" y="1684231"/>
                  <a:pt x="1733351" y="1556050"/>
                  <a:pt x="1353947" y="1778974"/>
                </a:cubicBezTo>
                <a:cubicBezTo>
                  <a:pt x="1250080" y="1855218"/>
                  <a:pt x="1037749" y="1915097"/>
                  <a:pt x="982333" y="1780833"/>
                </a:cubicBezTo>
                <a:cubicBezTo>
                  <a:pt x="968480" y="1736637"/>
                  <a:pt x="963386" y="1699601"/>
                  <a:pt x="966756" y="1667407"/>
                </a:cubicBezTo>
                <a:cubicBezTo>
                  <a:pt x="976866" y="1570822"/>
                  <a:pt x="1063141" y="1517802"/>
                  <a:pt x="1217540" y="1445700"/>
                </a:cubicBezTo>
                <a:cubicBezTo>
                  <a:pt x="1465851" y="1348519"/>
                  <a:pt x="1674601" y="1308942"/>
                  <a:pt x="1858846" y="1306247"/>
                </a:cubicBezTo>
                <a:close/>
                <a:moveTo>
                  <a:pt x="1828129" y="650059"/>
                </a:moveTo>
                <a:cubicBezTo>
                  <a:pt x="2445754" y="646836"/>
                  <a:pt x="2937662" y="894034"/>
                  <a:pt x="3108200" y="1008980"/>
                </a:cubicBezTo>
                <a:cubicBezTo>
                  <a:pt x="3228810" y="1075858"/>
                  <a:pt x="3343409" y="1171509"/>
                  <a:pt x="3258155" y="1319033"/>
                </a:cubicBezTo>
                <a:cubicBezTo>
                  <a:pt x="3134282" y="1435449"/>
                  <a:pt x="3057301" y="1393031"/>
                  <a:pt x="2937692" y="1304637"/>
                </a:cubicBezTo>
                <a:cubicBezTo>
                  <a:pt x="2647778" y="1191783"/>
                  <a:pt x="2008321" y="619142"/>
                  <a:pt x="763561" y="1325535"/>
                </a:cubicBezTo>
                <a:cubicBezTo>
                  <a:pt x="621636" y="1425852"/>
                  <a:pt x="511304" y="1376178"/>
                  <a:pt x="464412" y="1278813"/>
                </a:cubicBezTo>
                <a:cubicBezTo>
                  <a:pt x="452398" y="1252494"/>
                  <a:pt x="448110" y="1227223"/>
                  <a:pt x="450482" y="1202928"/>
                </a:cubicBezTo>
                <a:cubicBezTo>
                  <a:pt x="457599" y="1130049"/>
                  <a:pt x="524660" y="1065987"/>
                  <a:pt x="622892" y="1008979"/>
                </a:cubicBezTo>
                <a:cubicBezTo>
                  <a:pt x="1041721" y="744082"/>
                  <a:pt x="1457554" y="651995"/>
                  <a:pt x="1828129" y="650059"/>
                </a:cubicBezTo>
                <a:close/>
                <a:moveTo>
                  <a:pt x="1764313" y="591"/>
                </a:moveTo>
                <a:cubicBezTo>
                  <a:pt x="2430887" y="-13278"/>
                  <a:pt x="3056659" y="218017"/>
                  <a:pt x="3559697" y="547180"/>
                </a:cubicBezTo>
                <a:cubicBezTo>
                  <a:pt x="3671781" y="597338"/>
                  <a:pt x="3794905" y="759863"/>
                  <a:pt x="3709650" y="882310"/>
                </a:cubicBezTo>
                <a:cubicBezTo>
                  <a:pt x="3594303" y="984791"/>
                  <a:pt x="3449118" y="907547"/>
                  <a:pt x="3367875" y="834477"/>
                </a:cubicBezTo>
                <a:cubicBezTo>
                  <a:pt x="3193985" y="725799"/>
                  <a:pt x="1920315" y="-235561"/>
                  <a:pt x="318417" y="884635"/>
                </a:cubicBezTo>
                <a:cubicBezTo>
                  <a:pt x="189280" y="993311"/>
                  <a:pt x="70419" y="922739"/>
                  <a:pt x="19267" y="846272"/>
                </a:cubicBezTo>
                <a:cubicBezTo>
                  <a:pt x="4410" y="817516"/>
                  <a:pt x="-1388" y="788500"/>
                  <a:pt x="275" y="760137"/>
                </a:cubicBezTo>
                <a:cubicBezTo>
                  <a:pt x="5260" y="675044"/>
                  <a:pt x="77384" y="595829"/>
                  <a:pt x="173484" y="547180"/>
                </a:cubicBezTo>
                <a:cubicBezTo>
                  <a:pt x="702741" y="170471"/>
                  <a:pt x="1245868" y="11376"/>
                  <a:pt x="1764313" y="591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66C2A01-BF84-42D5-91A4-870AD063FB5D}"/>
              </a:ext>
            </a:extLst>
          </p:cNvPr>
          <p:cNvSpPr txBox="1"/>
          <p:nvPr/>
        </p:nvSpPr>
        <p:spPr>
          <a:xfrm>
            <a:off x="3095168" y="2125633"/>
            <a:ext cx="846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UART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6D1DF9B-953D-4598-A5B7-4F979562ABCF}"/>
              </a:ext>
            </a:extLst>
          </p:cNvPr>
          <p:cNvSpPr txBox="1"/>
          <p:nvPr/>
        </p:nvSpPr>
        <p:spPr>
          <a:xfrm>
            <a:off x="956582" y="1484636"/>
            <a:ext cx="2008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Mesh Bluetooth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4EE49899-7DD0-495E-9E06-3C8036796D47}"/>
              </a:ext>
            </a:extLst>
          </p:cNvPr>
          <p:cNvSpPr txBox="1"/>
          <p:nvPr/>
        </p:nvSpPr>
        <p:spPr>
          <a:xfrm>
            <a:off x="6750810" y="1206083"/>
            <a:ext cx="8259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Http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6032ED73-4EB1-4C6F-A5E5-783C68A441FB}"/>
              </a:ext>
            </a:extLst>
          </p:cNvPr>
          <p:cNvSpPr txBox="1"/>
          <p:nvPr/>
        </p:nvSpPr>
        <p:spPr>
          <a:xfrm>
            <a:off x="8277793" y="1221916"/>
            <a:ext cx="1203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Http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919F155-072D-4E91-95F6-0062676F44D2}"/>
              </a:ext>
            </a:extLst>
          </p:cNvPr>
          <p:cNvSpPr txBox="1"/>
          <p:nvPr/>
        </p:nvSpPr>
        <p:spPr>
          <a:xfrm>
            <a:off x="439660" y="561829"/>
            <a:ext cx="546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3.1 System diagram</a:t>
            </a:r>
          </a:p>
        </p:txBody>
      </p:sp>
      <p:pic>
        <p:nvPicPr>
          <p:cNvPr id="1026" name="Picture 2" descr="Arduino RFID Reader / MFRC522 Turorial : 3 Steps (with Pictures) -  Instructables">
            <a:extLst>
              <a:ext uri="{FF2B5EF4-FFF2-40B4-BE49-F238E27FC236}">
                <a16:creationId xmlns:a16="http://schemas.microsoft.com/office/drawing/2014/main" id="{C7FE4DFF-12ED-42B3-AA44-6E9E13D60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609" y="4485469"/>
            <a:ext cx="1614278" cy="1345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" name="Arrow: Left-Right 111">
            <a:extLst>
              <a:ext uri="{FF2B5EF4-FFF2-40B4-BE49-F238E27FC236}">
                <a16:creationId xmlns:a16="http://schemas.microsoft.com/office/drawing/2014/main" id="{3FAE4673-6DCF-44C4-8039-8F5AC6CC9D88}"/>
              </a:ext>
            </a:extLst>
          </p:cNvPr>
          <p:cNvSpPr/>
          <p:nvPr/>
        </p:nvSpPr>
        <p:spPr>
          <a:xfrm>
            <a:off x="3102473" y="2500251"/>
            <a:ext cx="874892" cy="333272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Arrow: Left-Right 116">
            <a:extLst>
              <a:ext uri="{FF2B5EF4-FFF2-40B4-BE49-F238E27FC236}">
                <a16:creationId xmlns:a16="http://schemas.microsoft.com/office/drawing/2014/main" id="{29F7B67E-71B0-4EF0-8041-41CF8AE110AD}"/>
              </a:ext>
            </a:extLst>
          </p:cNvPr>
          <p:cNvSpPr/>
          <p:nvPr/>
        </p:nvSpPr>
        <p:spPr>
          <a:xfrm rot="5400000">
            <a:off x="4417057" y="3743958"/>
            <a:ext cx="874892" cy="333272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0388D778-3F8F-4FD6-B76B-42CF5E8EAC23}"/>
              </a:ext>
            </a:extLst>
          </p:cNvPr>
          <p:cNvSpPr txBox="1"/>
          <p:nvPr/>
        </p:nvSpPr>
        <p:spPr>
          <a:xfrm>
            <a:off x="4964141" y="3673419"/>
            <a:ext cx="6359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I2C</a:t>
            </a:r>
          </a:p>
        </p:txBody>
      </p: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C042C4A5-52AD-46BF-9125-C7894C3F09B5}"/>
              </a:ext>
            </a:extLst>
          </p:cNvPr>
          <p:cNvCxnSpPr>
            <a:cxnSpLocks/>
            <a:stCxn id="1028" idx="3"/>
            <a:endCxn id="3074" idx="1"/>
          </p:cNvCxnSpPr>
          <p:nvPr/>
        </p:nvCxnSpPr>
        <p:spPr>
          <a:xfrm flipV="1">
            <a:off x="3627414" y="5104469"/>
            <a:ext cx="381163" cy="88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1">
                <a:lumMod val="7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514521F4-B3AA-4DB7-A392-5219E08CAD3E}"/>
              </a:ext>
            </a:extLst>
          </p:cNvPr>
          <p:cNvSpPr txBox="1"/>
          <p:nvPr/>
        </p:nvSpPr>
        <p:spPr>
          <a:xfrm>
            <a:off x="5722511" y="4635462"/>
            <a:ext cx="11872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</a:rPr>
              <a:t>SPI</a:t>
            </a:r>
          </a:p>
        </p:txBody>
      </p:sp>
      <p:sp>
        <p:nvSpPr>
          <p:cNvPr id="135" name="Arrow: Left-Right 134">
            <a:extLst>
              <a:ext uri="{FF2B5EF4-FFF2-40B4-BE49-F238E27FC236}">
                <a16:creationId xmlns:a16="http://schemas.microsoft.com/office/drawing/2014/main" id="{D28D2743-131A-4FA6-BA4C-29406E3E9781}"/>
              </a:ext>
            </a:extLst>
          </p:cNvPr>
          <p:cNvSpPr/>
          <p:nvPr/>
        </p:nvSpPr>
        <p:spPr>
          <a:xfrm>
            <a:off x="5851698" y="4992397"/>
            <a:ext cx="874892" cy="333272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Arrow: Left-Up 1030">
            <a:extLst>
              <a:ext uri="{FF2B5EF4-FFF2-40B4-BE49-F238E27FC236}">
                <a16:creationId xmlns:a16="http://schemas.microsoft.com/office/drawing/2014/main" id="{6491E625-6EA8-46CA-B0C9-81E7708F1448}"/>
              </a:ext>
            </a:extLst>
          </p:cNvPr>
          <p:cNvSpPr/>
          <p:nvPr/>
        </p:nvSpPr>
        <p:spPr>
          <a:xfrm flipH="1" flipV="1">
            <a:off x="4693415" y="1244513"/>
            <a:ext cx="2014305" cy="644764"/>
          </a:xfrm>
          <a:prstGeom prst="leftUp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Arrow: Left-Up 1031">
            <a:extLst>
              <a:ext uri="{FF2B5EF4-FFF2-40B4-BE49-F238E27FC236}">
                <a16:creationId xmlns:a16="http://schemas.microsoft.com/office/drawing/2014/main" id="{C28C6E6C-ED07-4E12-99E3-4F1DE19ABB66}"/>
              </a:ext>
            </a:extLst>
          </p:cNvPr>
          <p:cNvSpPr/>
          <p:nvPr/>
        </p:nvSpPr>
        <p:spPr>
          <a:xfrm flipV="1">
            <a:off x="9324946" y="1267334"/>
            <a:ext cx="601809" cy="1268830"/>
          </a:xfrm>
          <a:prstGeom prst="lef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A790F8FA-F8D4-41A8-9C14-26E5B57D5E2B}"/>
              </a:ext>
            </a:extLst>
          </p:cNvPr>
          <p:cNvSpPr txBox="1"/>
          <p:nvPr/>
        </p:nvSpPr>
        <p:spPr>
          <a:xfrm>
            <a:off x="1611417" y="4338277"/>
            <a:ext cx="96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Sensor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BC18266-2BFF-4951-978C-EB5227A197AB}"/>
              </a:ext>
            </a:extLst>
          </p:cNvPr>
          <p:cNvSpPr txBox="1"/>
          <p:nvPr/>
        </p:nvSpPr>
        <p:spPr>
          <a:xfrm>
            <a:off x="6532309" y="5621227"/>
            <a:ext cx="968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RFID</a:t>
            </a:r>
          </a:p>
        </p:txBody>
      </p:sp>
    </p:spTree>
    <p:extLst>
      <p:ext uri="{BB962C8B-B14F-4D97-AF65-F5344CB8AC3E}">
        <p14:creationId xmlns:p14="http://schemas.microsoft.com/office/powerpoint/2010/main" val="578953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CD12BB15-E1A4-451D-953A-A3FD3EF438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1139" y="3694418"/>
            <a:ext cx="2475301" cy="1908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6A56BDB2-360F-48E5-B159-6452A6AC94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16" y="1255087"/>
            <a:ext cx="2653499" cy="265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72E3B-7793-43E5-890E-528C531D802B}"/>
              </a:ext>
            </a:extLst>
          </p:cNvPr>
          <p:cNvSpPr txBox="1"/>
          <p:nvPr/>
        </p:nvSpPr>
        <p:spPr>
          <a:xfrm>
            <a:off x="2910472" y="1766229"/>
            <a:ext cx="313271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/>
              <a:t>RFID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Entry / Exit Parking Management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Increase security</a:t>
            </a:r>
          </a:p>
        </p:txBody>
      </p:sp>
      <p:pic>
        <p:nvPicPr>
          <p:cNvPr id="7" name="Picture 6" descr="Động cơ servo SG90 180 độ - Nshop">
            <a:extLst>
              <a:ext uri="{FF2B5EF4-FFF2-40B4-BE49-F238E27FC236}">
                <a16:creationId xmlns:a16="http://schemas.microsoft.com/office/drawing/2014/main" id="{F971DA65-6DA6-4AF5-A4D3-FC26AF9E9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41" y="2100276"/>
            <a:ext cx="2718859" cy="2718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4C541C-90AE-435F-984B-948FC39BD49C}"/>
              </a:ext>
            </a:extLst>
          </p:cNvPr>
          <p:cNvSpPr txBox="1"/>
          <p:nvPr/>
        </p:nvSpPr>
        <p:spPr>
          <a:xfrm>
            <a:off x="6191807" y="2868321"/>
            <a:ext cx="345028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/>
              <a:t>Servo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Automatic Open Close barrier arm gate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9C5237-653A-4C3F-8419-057F1AECB761}"/>
              </a:ext>
            </a:extLst>
          </p:cNvPr>
          <p:cNvSpPr txBox="1"/>
          <p:nvPr/>
        </p:nvSpPr>
        <p:spPr>
          <a:xfrm>
            <a:off x="4809584" y="4267308"/>
            <a:ext cx="3450287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b="1" dirty="0"/>
              <a:t>Raspberry 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Receive data from vehicle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AAF605-97AC-41C0-84E2-DB653CBBA542}"/>
              </a:ext>
            </a:extLst>
          </p:cNvPr>
          <p:cNvSpPr txBox="1"/>
          <p:nvPr/>
        </p:nvSpPr>
        <p:spPr>
          <a:xfrm>
            <a:off x="439659" y="561829"/>
            <a:ext cx="8739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3.2 Vehicle access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1973046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922FA61-4D97-4573-8FB3-09AE461F82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415" y="1654055"/>
            <a:ext cx="5421585" cy="42785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6F18351A-E85C-490D-9AED-F968F78E4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154" y="1269715"/>
            <a:ext cx="5403316" cy="5047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3E3A6665-1874-4140-9F60-F8FF6385E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265" y="1725524"/>
            <a:ext cx="2759978" cy="1853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AF605-97AC-41C0-84E2-DB653CBBA542}"/>
              </a:ext>
            </a:extLst>
          </p:cNvPr>
          <p:cNvSpPr txBox="1"/>
          <p:nvPr/>
        </p:nvSpPr>
        <p:spPr>
          <a:xfrm>
            <a:off x="439659" y="561829"/>
            <a:ext cx="8739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3.2 Vehicle access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644788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7E493F3-4FED-47E2-83FE-40F6BF9C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34" y="1252457"/>
            <a:ext cx="5562444" cy="385127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307684-AE97-4A8B-B6EA-EF634EF4F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537" y="3484972"/>
            <a:ext cx="2709427" cy="2602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FF814C-6F5C-4E14-A15A-B69E62E9F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537" y="1158038"/>
            <a:ext cx="4300120" cy="2109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60C975-0C38-4784-A517-572948A72FAA}"/>
              </a:ext>
            </a:extLst>
          </p:cNvPr>
          <p:cNvSpPr txBox="1"/>
          <p:nvPr/>
        </p:nvSpPr>
        <p:spPr>
          <a:xfrm>
            <a:off x="6740012" y="2080366"/>
            <a:ext cx="10538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Accept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6B8312-FA86-4468-922F-37F83BEA14A8}"/>
              </a:ext>
            </a:extLst>
          </p:cNvPr>
          <p:cNvSpPr txBox="1"/>
          <p:nvPr/>
        </p:nvSpPr>
        <p:spPr>
          <a:xfrm>
            <a:off x="6740012" y="4555376"/>
            <a:ext cx="839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Deny</a:t>
            </a:r>
          </a:p>
        </p:txBody>
      </p:sp>
      <p:pic>
        <p:nvPicPr>
          <p:cNvPr id="9" name="Graphic 8" descr="Checkmark">
            <a:extLst>
              <a:ext uri="{FF2B5EF4-FFF2-40B4-BE49-F238E27FC236}">
                <a16:creationId xmlns:a16="http://schemas.microsoft.com/office/drawing/2014/main" id="{3D68FA68-CFC4-4794-B0AF-4604583295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40102" y="2034800"/>
            <a:ext cx="567222" cy="567222"/>
          </a:xfrm>
          <a:prstGeom prst="rect">
            <a:avLst/>
          </a:prstGeom>
        </p:spPr>
      </p:pic>
      <p:pic>
        <p:nvPicPr>
          <p:cNvPr id="10" name="Graphic 9" descr="Close">
            <a:extLst>
              <a:ext uri="{FF2B5EF4-FFF2-40B4-BE49-F238E27FC236}">
                <a16:creationId xmlns:a16="http://schemas.microsoft.com/office/drawing/2014/main" id="{6A154C03-0316-438C-A6C6-CAE4A2065D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5730" y="4447761"/>
            <a:ext cx="655966" cy="6559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CEE6AE9-C49B-449B-9B54-74A4AE219AE0}"/>
              </a:ext>
            </a:extLst>
          </p:cNvPr>
          <p:cNvSpPr txBox="1"/>
          <p:nvPr/>
        </p:nvSpPr>
        <p:spPr>
          <a:xfrm>
            <a:off x="439659" y="561829"/>
            <a:ext cx="8739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3.2 Vehicle access management system</a:t>
            </a:r>
          </a:p>
        </p:txBody>
      </p:sp>
    </p:spTree>
    <p:extLst>
      <p:ext uri="{BB962C8B-B14F-4D97-AF65-F5344CB8AC3E}">
        <p14:creationId xmlns:p14="http://schemas.microsoft.com/office/powerpoint/2010/main" val="41760377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Silicon Labs - BGM220 WirelessGecko Bluetooth® Module Explorer Kit - Solid  State Supplies">
            <a:extLst>
              <a:ext uri="{FF2B5EF4-FFF2-40B4-BE49-F238E27FC236}">
                <a16:creationId xmlns:a16="http://schemas.microsoft.com/office/drawing/2014/main" id="{419E970B-9AB2-4419-B885-A135EAD59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282" y="2181224"/>
            <a:ext cx="3132718" cy="2753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Mua CHENBO 6pcs TCRT5000 Infrared Reflective IR Photoelectric Switch  Barrier Line Track Sensor Module w/Cable 3.3V-5V trên Amazon Mỹ chính hãng  2022 | Fado">
            <a:extLst>
              <a:ext uri="{FF2B5EF4-FFF2-40B4-BE49-F238E27FC236}">
                <a16:creationId xmlns:a16="http://schemas.microsoft.com/office/drawing/2014/main" id="{EA765870-8D1C-4C1E-8EDF-23DC4DBCAD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65" y="774993"/>
            <a:ext cx="2493608" cy="2493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528123-2FC6-4685-A3F0-3C2CCDA78495}"/>
              </a:ext>
            </a:extLst>
          </p:cNvPr>
          <p:cNvSpPr txBox="1"/>
          <p:nvPr/>
        </p:nvSpPr>
        <p:spPr>
          <a:xfrm>
            <a:off x="2910472" y="1606431"/>
            <a:ext cx="3450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/>
              <a:t>IR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Detecting the car in the parking 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DA391F-9842-450E-8612-847852A7A348}"/>
              </a:ext>
            </a:extLst>
          </p:cNvPr>
          <p:cNvSpPr txBox="1"/>
          <p:nvPr/>
        </p:nvSpPr>
        <p:spPr>
          <a:xfrm>
            <a:off x="6174298" y="3040791"/>
            <a:ext cx="35867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/>
              <a:t>BGM 220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Read data from sensors and send to Pi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8EFA0-6A26-4200-AAFB-AB357547E511}"/>
              </a:ext>
            </a:extLst>
          </p:cNvPr>
          <p:cNvSpPr txBox="1"/>
          <p:nvPr/>
        </p:nvSpPr>
        <p:spPr>
          <a:xfrm>
            <a:off x="3701612" y="4659337"/>
            <a:ext cx="34502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400" b="1" dirty="0"/>
              <a:t>Raspberry PI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Receive data from parking space</a:t>
            </a:r>
          </a:p>
        </p:txBody>
      </p:sp>
      <p:pic>
        <p:nvPicPr>
          <p:cNvPr id="5122" name="Picture 2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71924DBB-FE29-45B1-8299-C78229ADD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40" y="3263702"/>
            <a:ext cx="2714450" cy="209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AF605-97AC-41C0-84E2-DB653CBBA542}"/>
              </a:ext>
            </a:extLst>
          </p:cNvPr>
          <p:cNvSpPr txBox="1"/>
          <p:nvPr/>
        </p:nvSpPr>
        <p:spPr>
          <a:xfrm>
            <a:off x="439660" y="561829"/>
            <a:ext cx="671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3.3 Parking lots management</a:t>
            </a:r>
          </a:p>
        </p:txBody>
      </p:sp>
    </p:spTree>
    <p:extLst>
      <p:ext uri="{BB962C8B-B14F-4D97-AF65-F5344CB8AC3E}">
        <p14:creationId xmlns:p14="http://schemas.microsoft.com/office/powerpoint/2010/main" val="1762941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AF605-97AC-41C0-84E2-DB653CBBA542}"/>
              </a:ext>
            </a:extLst>
          </p:cNvPr>
          <p:cNvSpPr txBox="1"/>
          <p:nvPr/>
        </p:nvSpPr>
        <p:spPr>
          <a:xfrm>
            <a:off x="439660" y="561829"/>
            <a:ext cx="671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3.3 Parking lots management</a:t>
            </a:r>
          </a:p>
        </p:txBody>
      </p:sp>
      <p:pic>
        <p:nvPicPr>
          <p:cNvPr id="9" name="Picture 2" descr="BGM220-EK4314A by Silicon Labs | | Arrow.com">
            <a:extLst>
              <a:ext uri="{FF2B5EF4-FFF2-40B4-BE49-F238E27FC236}">
                <a16:creationId xmlns:a16="http://schemas.microsoft.com/office/drawing/2014/main" id="{980C3A21-66F1-4C11-923A-48B3FA4750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512" y="3698077"/>
            <a:ext cx="1571353" cy="15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9D0D036E-E8E8-4980-81FD-C4F85AD47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1881" y="3472450"/>
            <a:ext cx="2510433" cy="1935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Line Follower Sensor - Digital - RAM Electronics">
            <a:extLst>
              <a:ext uri="{FF2B5EF4-FFF2-40B4-BE49-F238E27FC236}">
                <a16:creationId xmlns:a16="http://schemas.microsoft.com/office/drawing/2014/main" id="{C3D39C4D-D3CD-42DC-B8B7-8402C7D74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903" y="1203960"/>
            <a:ext cx="1823109" cy="1823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Down 11">
            <a:extLst>
              <a:ext uri="{FF2B5EF4-FFF2-40B4-BE49-F238E27FC236}">
                <a16:creationId xmlns:a16="http://schemas.microsoft.com/office/drawing/2014/main" id="{EEDCCA74-1640-4D01-8F36-8305BCFB1E3E}"/>
              </a:ext>
            </a:extLst>
          </p:cNvPr>
          <p:cNvSpPr/>
          <p:nvPr/>
        </p:nvSpPr>
        <p:spPr>
          <a:xfrm>
            <a:off x="2105637" y="2961314"/>
            <a:ext cx="352337" cy="5956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48D6B684-B98F-4163-80B3-7B86F18ABA8E}"/>
              </a:ext>
            </a:extLst>
          </p:cNvPr>
          <p:cNvSpPr/>
          <p:nvPr/>
        </p:nvSpPr>
        <p:spPr>
          <a:xfrm>
            <a:off x="3150066" y="4261728"/>
            <a:ext cx="729842" cy="4137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E44F0A94-6E68-4F43-A340-F541BCD2F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51" y="947340"/>
            <a:ext cx="5130738" cy="498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76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A4C32FA-19CF-416D-AE4C-DF74BBBBAA18}"/>
              </a:ext>
            </a:extLst>
          </p:cNvPr>
          <p:cNvSpPr/>
          <p:nvPr/>
        </p:nvSpPr>
        <p:spPr>
          <a:xfrm>
            <a:off x="2737931" y="1330770"/>
            <a:ext cx="2663317" cy="2084303"/>
          </a:xfrm>
          <a:prstGeom prst="rect">
            <a:avLst/>
          </a:prstGeom>
          <a:solidFill>
            <a:schemeClr val="bg1"/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Arduino Mega 2560 R3 + tặng dây cắm usb Linh Kiện Mạch Điện">
            <a:extLst>
              <a:ext uri="{FF2B5EF4-FFF2-40B4-BE49-F238E27FC236}">
                <a16:creationId xmlns:a16="http://schemas.microsoft.com/office/drawing/2014/main" id="{F638021F-1A39-44AD-81BC-A46B7808DF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72" b="9726"/>
          <a:stretch/>
        </p:blipFill>
        <p:spPr bwMode="auto">
          <a:xfrm>
            <a:off x="3144077" y="3982071"/>
            <a:ext cx="2324568" cy="1864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BGM220-EK4314A BGM220 Bluetooth Module Explorer Kit - Silicon Labs">
            <a:extLst>
              <a:ext uri="{FF2B5EF4-FFF2-40B4-BE49-F238E27FC236}">
                <a16:creationId xmlns:a16="http://schemas.microsoft.com/office/drawing/2014/main" id="{EB09786D-6CEB-4CBA-AD7C-E860158389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03" r="20841"/>
          <a:stretch/>
        </p:blipFill>
        <p:spPr bwMode="auto">
          <a:xfrm>
            <a:off x="453407" y="1556434"/>
            <a:ext cx="1275116" cy="1772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FD831C98-B662-40EC-BD64-8CEFB5A985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8789" y="1490646"/>
            <a:ext cx="2299248" cy="177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37B332-843A-433E-BBDC-2AF18144CBD4}"/>
              </a:ext>
            </a:extLst>
          </p:cNvPr>
          <p:cNvSpPr txBox="1"/>
          <p:nvPr/>
        </p:nvSpPr>
        <p:spPr>
          <a:xfrm>
            <a:off x="1678001" y="2014654"/>
            <a:ext cx="108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UART</a:t>
            </a:r>
          </a:p>
        </p:txBody>
      </p:sp>
      <p:sp>
        <p:nvSpPr>
          <p:cNvPr id="22" name="Arrow: Left-Right 21">
            <a:extLst>
              <a:ext uri="{FF2B5EF4-FFF2-40B4-BE49-F238E27FC236}">
                <a16:creationId xmlns:a16="http://schemas.microsoft.com/office/drawing/2014/main" id="{7683FDE7-8C97-457B-B08B-75E8BCC15BF1}"/>
              </a:ext>
            </a:extLst>
          </p:cNvPr>
          <p:cNvSpPr/>
          <p:nvPr/>
        </p:nvSpPr>
        <p:spPr>
          <a:xfrm>
            <a:off x="1795781" y="2442618"/>
            <a:ext cx="874892" cy="333272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0C63F163-329C-47DC-9723-D4A4CE57DB5E}"/>
              </a:ext>
            </a:extLst>
          </p:cNvPr>
          <p:cNvSpPr/>
          <p:nvPr/>
        </p:nvSpPr>
        <p:spPr>
          <a:xfrm rot="5400000">
            <a:off x="3319486" y="3806152"/>
            <a:ext cx="874892" cy="333272"/>
          </a:xfrm>
          <a:prstGeom prst="left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C5D32F6-23B7-401B-9CE8-4A2B0C70E36E}"/>
              </a:ext>
            </a:extLst>
          </p:cNvPr>
          <p:cNvSpPr txBox="1"/>
          <p:nvPr/>
        </p:nvSpPr>
        <p:spPr>
          <a:xfrm>
            <a:off x="2954322" y="3693515"/>
            <a:ext cx="635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</a:rPr>
              <a:t>I2C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5C2BC76-7916-4859-AA00-CCDDB63A1E44}"/>
              </a:ext>
            </a:extLst>
          </p:cNvPr>
          <p:cNvSpPr txBox="1"/>
          <p:nvPr/>
        </p:nvSpPr>
        <p:spPr>
          <a:xfrm>
            <a:off x="5872294" y="1269715"/>
            <a:ext cx="631970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/>
              <a:t>UART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Simple form of digital communication between 2 devices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No need for clock signal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Easy to use, error correction control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600" b="1" dirty="0"/>
              <a:t>I2C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Synchronous serial communication protocol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Just have 2 common bus lines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No agreement needed on </a:t>
            </a:r>
            <a:r>
              <a:rPr lang="en-US" sz="2600" dirty="0" err="1"/>
              <a:t>baudrates</a:t>
            </a:r>
            <a:endParaRPr lang="en-US" sz="26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600" dirty="0"/>
              <a:t>Easy to expand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D2D69A2-0F28-4F8F-A112-B355B5B1700D}"/>
              </a:ext>
            </a:extLst>
          </p:cNvPr>
          <p:cNvSpPr txBox="1"/>
          <p:nvPr/>
        </p:nvSpPr>
        <p:spPr>
          <a:xfrm>
            <a:off x="439659" y="561829"/>
            <a:ext cx="69678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3.4 </a:t>
            </a:r>
            <a:r>
              <a:rPr lang="en-US" sz="4000" b="1" dirty="0" err="1">
                <a:solidFill>
                  <a:schemeClr val="accent5">
                    <a:lumMod val="75000"/>
                  </a:schemeClr>
                </a:solidFill>
              </a:rPr>
              <a:t>Comunication</a:t>
            </a:r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 protocol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B5CBD2-330E-409C-9BF3-EBBA344363EE}"/>
              </a:ext>
            </a:extLst>
          </p:cNvPr>
          <p:cNvSpPr txBox="1"/>
          <p:nvPr/>
        </p:nvSpPr>
        <p:spPr>
          <a:xfrm>
            <a:off x="4069589" y="2944022"/>
            <a:ext cx="1305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Gateway</a:t>
            </a:r>
          </a:p>
        </p:txBody>
      </p:sp>
    </p:spTree>
    <p:extLst>
      <p:ext uri="{BB962C8B-B14F-4D97-AF65-F5344CB8AC3E}">
        <p14:creationId xmlns:p14="http://schemas.microsoft.com/office/powerpoint/2010/main" val="33232413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AF605-97AC-41C0-84E2-DB653CBBA542}"/>
              </a:ext>
            </a:extLst>
          </p:cNvPr>
          <p:cNvSpPr txBox="1"/>
          <p:nvPr/>
        </p:nvSpPr>
        <p:spPr>
          <a:xfrm>
            <a:off x="439660" y="561829"/>
            <a:ext cx="671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3.5 Cloud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3CB7BC9C-9753-4A4D-86C2-9A0E50198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16" y="2115408"/>
            <a:ext cx="4968039" cy="1974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Không có mô tả.">
            <a:extLst>
              <a:ext uri="{FF2B5EF4-FFF2-40B4-BE49-F238E27FC236}">
                <a16:creationId xmlns:a16="http://schemas.microsoft.com/office/drawing/2014/main" id="{C1F43E5E-42F0-401D-93D5-4997A6C4B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188" y="1811306"/>
            <a:ext cx="5582483" cy="33976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2DD6F9-A670-4CCB-A50E-9ED333367EA0}"/>
              </a:ext>
            </a:extLst>
          </p:cNvPr>
          <p:cNvSpPr txBox="1"/>
          <p:nvPr/>
        </p:nvSpPr>
        <p:spPr>
          <a:xfrm>
            <a:off x="6951216" y="5406501"/>
            <a:ext cx="28364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ThingSpeak</a:t>
            </a:r>
            <a:r>
              <a:rPr lang="en-US" sz="2400" b="1" dirty="0"/>
              <a:t> Platform</a:t>
            </a:r>
          </a:p>
        </p:txBody>
      </p:sp>
    </p:spTree>
    <p:extLst>
      <p:ext uri="{BB962C8B-B14F-4D97-AF65-F5344CB8AC3E}">
        <p14:creationId xmlns:p14="http://schemas.microsoft.com/office/powerpoint/2010/main" val="2717669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8CB18BD-03F4-4E88-B8BE-2F235F2724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53952"/>
              </p:ext>
            </p:extLst>
          </p:nvPr>
        </p:nvGraphicFramePr>
        <p:xfrm>
          <a:off x="2349623" y="1795509"/>
          <a:ext cx="7492754" cy="326698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46377">
                  <a:extLst>
                    <a:ext uri="{9D8B030D-6E8A-4147-A177-3AD203B41FA5}">
                      <a16:colId xmlns:a16="http://schemas.microsoft.com/office/drawing/2014/main" val="1237169001"/>
                    </a:ext>
                  </a:extLst>
                </a:gridCol>
                <a:gridCol w="3746377">
                  <a:extLst>
                    <a:ext uri="{9D8B030D-6E8A-4147-A177-3AD203B41FA5}">
                      <a16:colId xmlns:a16="http://schemas.microsoft.com/office/drawing/2014/main" val="1308483057"/>
                    </a:ext>
                  </a:extLst>
                </a:gridCol>
              </a:tblGrid>
              <a:tr h="660636">
                <a:tc>
                  <a:txBody>
                    <a:bodyPr/>
                    <a:lstStyle/>
                    <a:p>
                      <a:r>
                        <a:rPr lang="en-US" sz="2800" b="1" dirty="0"/>
                        <a:t>Members: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b="1" dirty="0"/>
                        <a:t>Mentor: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590158"/>
                  </a:ext>
                </a:extLst>
              </a:tr>
              <a:tr h="2606345"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Le Duc</a:t>
                      </a:r>
                    </a:p>
                    <a:p>
                      <a:r>
                        <a:rPr 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Nguyen Huy Tu</a:t>
                      </a:r>
                    </a:p>
                    <a:p>
                      <a:r>
                        <a:rPr 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Ngo Le Xuan </a:t>
                      </a:r>
                      <a:r>
                        <a:rPr lang="en-US" sz="28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Phuc</a:t>
                      </a:r>
                      <a:endParaRPr lang="en-US" sz="2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  <a:p>
                      <a:r>
                        <a:rPr 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Le Phan Nam</a:t>
                      </a:r>
                    </a:p>
                    <a:p>
                      <a:r>
                        <a:rPr 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Hoang Van </a:t>
                      </a:r>
                      <a:r>
                        <a:rPr lang="en-US" sz="2800" dirty="0" err="1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Kien</a:t>
                      </a:r>
                      <a:endParaRPr lang="en-US" sz="2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Nguyen Tuan Anh</a:t>
                      </a:r>
                    </a:p>
                    <a:p>
                      <a:pPr algn="ctr"/>
                      <a:endParaRPr lang="en-US" sz="28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3811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5762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AF605-97AC-41C0-84E2-DB653CBBA542}"/>
              </a:ext>
            </a:extLst>
          </p:cNvPr>
          <p:cNvSpPr txBox="1"/>
          <p:nvPr/>
        </p:nvSpPr>
        <p:spPr>
          <a:xfrm>
            <a:off x="439660" y="561829"/>
            <a:ext cx="23124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3.5 Cloud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1A68BF4-542D-4C16-9BEE-EEBCD19AFE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8643" y="1353112"/>
            <a:ext cx="5965589" cy="386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20E694-3E91-4C3B-B543-678D7823D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16" y="1353112"/>
            <a:ext cx="4820323" cy="3867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0BC8ACD-19EB-4EA1-995A-38B9AC53F158}"/>
              </a:ext>
            </a:extLst>
          </p:cNvPr>
          <p:cNvSpPr txBox="1"/>
          <p:nvPr/>
        </p:nvSpPr>
        <p:spPr>
          <a:xfrm>
            <a:off x="3528509" y="5383641"/>
            <a:ext cx="4994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Normalize raw data to useful data</a:t>
            </a:r>
          </a:p>
        </p:txBody>
      </p:sp>
    </p:spTree>
    <p:extLst>
      <p:ext uri="{BB962C8B-B14F-4D97-AF65-F5344CB8AC3E}">
        <p14:creationId xmlns:p14="http://schemas.microsoft.com/office/powerpoint/2010/main" val="27240347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FAAF605-97AC-41C0-84E2-DB653CBBA542}"/>
              </a:ext>
            </a:extLst>
          </p:cNvPr>
          <p:cNvSpPr txBox="1"/>
          <p:nvPr/>
        </p:nvSpPr>
        <p:spPr>
          <a:xfrm>
            <a:off x="439660" y="561829"/>
            <a:ext cx="671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3.6 Mobile App User Interface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2FFB40-9996-44D8-92B6-FB5867AF4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670" y="1725234"/>
            <a:ext cx="2412269" cy="3885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EE4443-2ABA-4934-AFA2-1883802F5D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178" y="1739707"/>
            <a:ext cx="2346989" cy="3871185"/>
          </a:xfrm>
          <a:prstGeom prst="rect">
            <a:avLst/>
          </a:prstGeom>
        </p:spPr>
      </p:pic>
      <p:sp>
        <p:nvSpPr>
          <p:cNvPr id="11" name="Rounded Rectangle 7">
            <a:extLst>
              <a:ext uri="{FF2B5EF4-FFF2-40B4-BE49-F238E27FC236}">
                <a16:creationId xmlns:a16="http://schemas.microsoft.com/office/drawing/2014/main" id="{2028385F-6221-45C6-A2AB-9A64970FBEE4}"/>
              </a:ext>
            </a:extLst>
          </p:cNvPr>
          <p:cNvSpPr/>
          <p:nvPr/>
        </p:nvSpPr>
        <p:spPr>
          <a:xfrm>
            <a:off x="5049529" y="1269715"/>
            <a:ext cx="2656288" cy="4937610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D7854DFC-CED7-4125-8A2E-A043BBB4C071}"/>
              </a:ext>
            </a:extLst>
          </p:cNvPr>
          <p:cNvSpPr/>
          <p:nvPr/>
        </p:nvSpPr>
        <p:spPr>
          <a:xfrm>
            <a:off x="8051661" y="1269715"/>
            <a:ext cx="2656288" cy="4937610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5A44DE9-FC2F-4045-8896-92AF65243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762" y="1719237"/>
            <a:ext cx="2346228" cy="3962112"/>
          </a:xfrm>
          <a:prstGeom prst="rect">
            <a:avLst/>
          </a:prstGeom>
        </p:spPr>
      </p:pic>
      <p:sp>
        <p:nvSpPr>
          <p:cNvPr id="13" name="Rounded Rectangle 7">
            <a:extLst>
              <a:ext uri="{FF2B5EF4-FFF2-40B4-BE49-F238E27FC236}">
                <a16:creationId xmlns:a16="http://schemas.microsoft.com/office/drawing/2014/main" id="{B1A1A0C3-3E2C-4A83-BE82-D1BE08BAB743}"/>
              </a:ext>
            </a:extLst>
          </p:cNvPr>
          <p:cNvSpPr/>
          <p:nvPr/>
        </p:nvSpPr>
        <p:spPr>
          <a:xfrm>
            <a:off x="1969362" y="1269715"/>
            <a:ext cx="2656288" cy="4937610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22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C71DB5-6116-4BF5-88A2-02F0060AA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450"/>
            <a:ext cx="12192000" cy="5499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FAAF605-97AC-41C0-84E2-DB653CBBA542}"/>
              </a:ext>
            </a:extLst>
          </p:cNvPr>
          <p:cNvSpPr txBox="1"/>
          <p:nvPr/>
        </p:nvSpPr>
        <p:spPr>
          <a:xfrm>
            <a:off x="439660" y="561829"/>
            <a:ext cx="67157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3.7 3D Design</a:t>
            </a:r>
          </a:p>
        </p:txBody>
      </p:sp>
    </p:spTree>
    <p:extLst>
      <p:ext uri="{BB962C8B-B14F-4D97-AF65-F5344CB8AC3E}">
        <p14:creationId xmlns:p14="http://schemas.microsoft.com/office/powerpoint/2010/main" val="915370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2EE91-BFBF-4691-936B-9EF44D948F44}"/>
              </a:ext>
            </a:extLst>
          </p:cNvPr>
          <p:cNvSpPr txBox="1"/>
          <p:nvPr/>
        </p:nvSpPr>
        <p:spPr>
          <a:xfrm>
            <a:off x="1639683" y="2659559"/>
            <a:ext cx="89126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4. </a:t>
            </a:r>
            <a:r>
              <a:rPr lang="en-US" altLang="ko-KR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lang="ko-KR" altLang="en-US" sz="44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914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">
            <a:hlinkClick r:id="" action="ppaction://media"/>
            <a:extLst>
              <a:ext uri="{FF2B5EF4-FFF2-40B4-BE49-F238E27FC236}">
                <a16:creationId xmlns:a16="http://schemas.microsoft.com/office/drawing/2014/main" id="{D80DAF45-41B0-4465-9EAF-EAE2D6314F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741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552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2EE91-BFBF-4691-936B-9EF44D948F44}"/>
              </a:ext>
            </a:extLst>
          </p:cNvPr>
          <p:cNvSpPr txBox="1"/>
          <p:nvPr/>
        </p:nvSpPr>
        <p:spPr>
          <a:xfrm>
            <a:off x="1639683" y="2659559"/>
            <a:ext cx="891263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5. Development ideas</a:t>
            </a:r>
            <a:endParaRPr lang="ko-KR" altLang="en-US" sz="44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7430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Bluetooth Star Network - Silicon Labs">
            <a:extLst>
              <a:ext uri="{FF2B5EF4-FFF2-40B4-BE49-F238E27FC236}">
                <a16:creationId xmlns:a16="http://schemas.microsoft.com/office/drawing/2014/main" id="{BF866BF3-79D0-42CF-A9F5-D3B8C1649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08" y="1779440"/>
            <a:ext cx="4951293" cy="3015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luetooth Mesh Network - Silicon Labs">
            <a:extLst>
              <a:ext uri="{FF2B5EF4-FFF2-40B4-BE49-F238E27FC236}">
                <a16:creationId xmlns:a16="http://schemas.microsoft.com/office/drawing/2014/main" id="{7662F32D-743F-4FBF-8BAC-787590290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650" y="1779440"/>
            <a:ext cx="4951292" cy="3015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9085A3-6ABE-4F6B-A188-CB2E7519F294}"/>
              </a:ext>
            </a:extLst>
          </p:cNvPr>
          <p:cNvSpPr txBox="1"/>
          <p:nvPr/>
        </p:nvSpPr>
        <p:spPr>
          <a:xfrm>
            <a:off x="439660" y="561829"/>
            <a:ext cx="546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5.1 </a:t>
            </a:r>
            <a:r>
              <a:rPr lang="en-US" sz="40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Network Topology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69C573-9711-476A-97E9-29BE07473C1A}"/>
              </a:ext>
            </a:extLst>
          </p:cNvPr>
          <p:cNvSpPr txBox="1"/>
          <p:nvPr/>
        </p:nvSpPr>
        <p:spPr>
          <a:xfrm>
            <a:off x="2823546" y="4872302"/>
            <a:ext cx="6962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Star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260CE-68B3-4E95-8748-68A52DDE1278}"/>
              </a:ext>
            </a:extLst>
          </p:cNvPr>
          <p:cNvSpPr txBox="1"/>
          <p:nvPr/>
        </p:nvSpPr>
        <p:spPr>
          <a:xfrm>
            <a:off x="7930294" y="4872302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Mesh</a:t>
            </a:r>
          </a:p>
        </p:txBody>
      </p:sp>
    </p:spTree>
    <p:extLst>
      <p:ext uri="{BB962C8B-B14F-4D97-AF65-F5344CB8AC3E}">
        <p14:creationId xmlns:p14="http://schemas.microsoft.com/office/powerpoint/2010/main" val="2543761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7A7AD8D-FD46-4730-A9C1-0B64CFC7C19C}"/>
              </a:ext>
            </a:extLst>
          </p:cNvPr>
          <p:cNvSpPr txBox="1"/>
          <p:nvPr/>
        </p:nvSpPr>
        <p:spPr>
          <a:xfrm>
            <a:off x="439660" y="561829"/>
            <a:ext cx="58634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5.2 License Plate Tracking and Data Management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786D60-A802-425D-B54F-60CD85E2F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75" y="1844679"/>
            <a:ext cx="5266156" cy="3151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04823E-2470-448B-9231-21498380EB89}"/>
              </a:ext>
            </a:extLst>
          </p:cNvPr>
          <p:cNvCxnSpPr>
            <a:cxnSpLocks/>
          </p:cNvCxnSpPr>
          <p:nvPr/>
        </p:nvCxnSpPr>
        <p:spPr>
          <a:xfrm>
            <a:off x="5903650" y="3317209"/>
            <a:ext cx="761241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B83802C-808A-46A4-961C-63621E6E47CF}"/>
              </a:ext>
            </a:extLst>
          </p:cNvPr>
          <p:cNvCxnSpPr>
            <a:cxnSpLocks/>
          </p:cNvCxnSpPr>
          <p:nvPr/>
        </p:nvCxnSpPr>
        <p:spPr>
          <a:xfrm flipH="1">
            <a:off x="5863402" y="3042002"/>
            <a:ext cx="763653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10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D9ADD253-E98A-45ED-ACFD-2FEB1F6E9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4891" y="1253246"/>
            <a:ext cx="2421491" cy="186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0E83ED7-A0E3-43C7-AD01-FD67B55F538B}"/>
              </a:ext>
            </a:extLst>
          </p:cNvPr>
          <p:cNvSpPr txBox="1"/>
          <p:nvPr/>
        </p:nvSpPr>
        <p:spPr>
          <a:xfrm>
            <a:off x="7375242" y="3193411"/>
            <a:ext cx="1023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Gateway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10265C-9EC7-44E8-98C3-09F643EFB597}"/>
              </a:ext>
            </a:extLst>
          </p:cNvPr>
          <p:cNvSpPr txBox="1"/>
          <p:nvPr/>
        </p:nvSpPr>
        <p:spPr>
          <a:xfrm>
            <a:off x="10117260" y="3193410"/>
            <a:ext cx="1077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Database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46A48D0-409F-44DC-93A0-E90448553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9098" y="3664590"/>
            <a:ext cx="4829122" cy="3130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0" name="Picture 2" descr="SQLite – Wikipedia tiếng Việt">
            <a:extLst>
              <a:ext uri="{FF2B5EF4-FFF2-40B4-BE49-F238E27FC236}">
                <a16:creationId xmlns:a16="http://schemas.microsoft.com/office/drawing/2014/main" id="{F2893A7B-539E-4397-B09F-4AB252D9B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947" y="1844679"/>
            <a:ext cx="2525109" cy="119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14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016488E-FFEF-4568-917F-E30A49097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629" y="1726385"/>
            <a:ext cx="2238687" cy="36009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7A7AD8D-FD46-4730-A9C1-0B64CFC7C19C}"/>
              </a:ext>
            </a:extLst>
          </p:cNvPr>
          <p:cNvSpPr txBox="1"/>
          <p:nvPr/>
        </p:nvSpPr>
        <p:spPr>
          <a:xfrm>
            <a:off x="439660" y="561829"/>
            <a:ext cx="74703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5.3 </a:t>
            </a:r>
            <a:r>
              <a:rPr lang="en-US" altLang="ko-KR" sz="40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Personal vehicle management</a:t>
            </a:r>
            <a:endParaRPr lang="ko-KR" altLang="en-US" sz="40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A0E95-6640-4991-8DC5-C72BD24C613E}"/>
              </a:ext>
            </a:extLst>
          </p:cNvPr>
          <p:cNvSpPr txBox="1"/>
          <p:nvPr/>
        </p:nvSpPr>
        <p:spPr>
          <a:xfrm>
            <a:off x="7810782" y="5784009"/>
            <a:ext cx="2095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Log in Interface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3418B36-9672-4F87-B4F4-3B3C232B6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0290" y="1693796"/>
            <a:ext cx="2036933" cy="3234874"/>
          </a:xfrm>
          <a:prstGeom prst="rect">
            <a:avLst/>
          </a:prstGeom>
        </p:spPr>
      </p:pic>
      <p:sp>
        <p:nvSpPr>
          <p:cNvPr id="10" name="Rounded Rectangle 7">
            <a:extLst>
              <a:ext uri="{FF2B5EF4-FFF2-40B4-BE49-F238E27FC236}">
                <a16:creationId xmlns:a16="http://schemas.microsoft.com/office/drawing/2014/main" id="{1A67B7F6-2546-48DF-AE22-B6DF0B86AAAE}"/>
              </a:ext>
            </a:extLst>
          </p:cNvPr>
          <p:cNvSpPr/>
          <p:nvPr/>
        </p:nvSpPr>
        <p:spPr>
          <a:xfrm>
            <a:off x="7652551" y="1269715"/>
            <a:ext cx="2423603" cy="442995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Rounded Rectangle 7">
            <a:extLst>
              <a:ext uri="{FF2B5EF4-FFF2-40B4-BE49-F238E27FC236}">
                <a16:creationId xmlns:a16="http://schemas.microsoft.com/office/drawing/2014/main" id="{0EAC2E61-38D0-43C8-B072-0F74811C489B}"/>
              </a:ext>
            </a:extLst>
          </p:cNvPr>
          <p:cNvSpPr/>
          <p:nvPr/>
        </p:nvSpPr>
        <p:spPr>
          <a:xfrm>
            <a:off x="4441988" y="1269715"/>
            <a:ext cx="2423603" cy="4429958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5">
              <a:lumMod val="75000"/>
            </a:schemeClr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2BB768-49F7-4E17-86EA-C1C61AD3D499}"/>
              </a:ext>
            </a:extLst>
          </p:cNvPr>
          <p:cNvSpPr txBox="1"/>
          <p:nvPr/>
        </p:nvSpPr>
        <p:spPr>
          <a:xfrm>
            <a:off x="4639368" y="5784009"/>
            <a:ext cx="20959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5">
                    <a:lumMod val="75000"/>
                  </a:schemeClr>
                </a:solidFill>
              </a:rPr>
              <a:t>GPS</a:t>
            </a:r>
          </a:p>
        </p:txBody>
      </p:sp>
    </p:spTree>
    <p:extLst>
      <p:ext uri="{BB962C8B-B14F-4D97-AF65-F5344CB8AC3E}">
        <p14:creationId xmlns:p14="http://schemas.microsoft.com/office/powerpoint/2010/main" val="3871081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6CAFA5-D807-4D1E-8ABF-F8C9DB36A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6"/>
            <a:ext cx="12192000" cy="685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97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72BEB4B-13F3-422F-8F15-9DD558DB7B06}"/>
              </a:ext>
            </a:extLst>
          </p:cNvPr>
          <p:cNvCxnSpPr>
            <a:cxnSpLocks/>
          </p:cNvCxnSpPr>
          <p:nvPr/>
        </p:nvCxnSpPr>
        <p:spPr>
          <a:xfrm>
            <a:off x="2524482" y="284085"/>
            <a:ext cx="0" cy="5495278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>
            <a:extLst>
              <a:ext uri="{FF2B5EF4-FFF2-40B4-BE49-F238E27FC236}">
                <a16:creationId xmlns:a16="http://schemas.microsoft.com/office/drawing/2014/main" id="{8D4449B9-45CA-4175-B95F-9AE672D10383}"/>
              </a:ext>
            </a:extLst>
          </p:cNvPr>
          <p:cNvSpPr/>
          <p:nvPr/>
        </p:nvSpPr>
        <p:spPr>
          <a:xfrm>
            <a:off x="2452474" y="2039951"/>
            <a:ext cx="144016" cy="144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6C2BEC0-78AB-4466-92B2-9B54FD6F5082}"/>
              </a:ext>
            </a:extLst>
          </p:cNvPr>
          <p:cNvSpPr/>
          <p:nvPr/>
        </p:nvSpPr>
        <p:spPr>
          <a:xfrm>
            <a:off x="2452474" y="3015631"/>
            <a:ext cx="144016" cy="144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Pentagon 9">
            <a:extLst>
              <a:ext uri="{FF2B5EF4-FFF2-40B4-BE49-F238E27FC236}">
                <a16:creationId xmlns:a16="http://schemas.microsoft.com/office/drawing/2014/main" id="{32129B0A-C2D9-401E-92FC-B818471B1DE4}"/>
              </a:ext>
            </a:extLst>
          </p:cNvPr>
          <p:cNvSpPr/>
          <p:nvPr/>
        </p:nvSpPr>
        <p:spPr>
          <a:xfrm>
            <a:off x="940306" y="1869643"/>
            <a:ext cx="141045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D2D035-EA73-4A31-88C9-784EAA7E90B0}"/>
              </a:ext>
            </a:extLst>
          </p:cNvPr>
          <p:cNvSpPr txBox="1"/>
          <p:nvPr/>
        </p:nvSpPr>
        <p:spPr>
          <a:xfrm>
            <a:off x="1120058" y="1911904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2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7" name="Pentagon 11">
            <a:extLst>
              <a:ext uri="{FF2B5EF4-FFF2-40B4-BE49-F238E27FC236}">
                <a16:creationId xmlns:a16="http://schemas.microsoft.com/office/drawing/2014/main" id="{DB043672-8DD2-42B8-ACE8-144EEC8AC1FB}"/>
              </a:ext>
            </a:extLst>
          </p:cNvPr>
          <p:cNvSpPr/>
          <p:nvPr/>
        </p:nvSpPr>
        <p:spPr>
          <a:xfrm>
            <a:off x="940306" y="2845323"/>
            <a:ext cx="141045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07A39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25F37C-BCDD-4478-A2E2-6C127D08A268}"/>
              </a:ext>
            </a:extLst>
          </p:cNvPr>
          <p:cNvSpPr txBox="1"/>
          <p:nvPr/>
        </p:nvSpPr>
        <p:spPr>
          <a:xfrm>
            <a:off x="1120058" y="2887584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3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666C52-839C-47B6-AF0A-0AE95FCE78AF}"/>
              </a:ext>
            </a:extLst>
          </p:cNvPr>
          <p:cNvSpPr txBox="1"/>
          <p:nvPr/>
        </p:nvSpPr>
        <p:spPr>
          <a:xfrm>
            <a:off x="3528461" y="904558"/>
            <a:ext cx="325854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BE20B-6587-4647-97D3-07A3019BDAC7}"/>
              </a:ext>
            </a:extLst>
          </p:cNvPr>
          <p:cNvSpPr txBox="1"/>
          <p:nvPr/>
        </p:nvSpPr>
        <p:spPr>
          <a:xfrm>
            <a:off x="3552945" y="1873159"/>
            <a:ext cx="11093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Ideas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83D44AAB-C283-44C6-B1AC-2FBFB4D2B8B7}"/>
              </a:ext>
            </a:extLst>
          </p:cNvPr>
          <p:cNvSpPr/>
          <p:nvPr/>
        </p:nvSpPr>
        <p:spPr>
          <a:xfrm>
            <a:off x="2452474" y="1064271"/>
            <a:ext cx="144016" cy="144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Pentagon 9">
            <a:extLst>
              <a:ext uri="{FF2B5EF4-FFF2-40B4-BE49-F238E27FC236}">
                <a16:creationId xmlns:a16="http://schemas.microsoft.com/office/drawing/2014/main" id="{68A28B38-1362-4C58-B80E-BC9274D3D3E9}"/>
              </a:ext>
            </a:extLst>
          </p:cNvPr>
          <p:cNvSpPr/>
          <p:nvPr/>
        </p:nvSpPr>
        <p:spPr>
          <a:xfrm>
            <a:off x="940306" y="893963"/>
            <a:ext cx="141045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A4D69B-E029-45B5-B788-FFC262F2D937}"/>
              </a:ext>
            </a:extLst>
          </p:cNvPr>
          <p:cNvSpPr txBox="1"/>
          <p:nvPr/>
        </p:nvSpPr>
        <p:spPr>
          <a:xfrm>
            <a:off x="1120058" y="936224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1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0838CAD-739E-49C5-A834-07A8A2D6C211}"/>
              </a:ext>
            </a:extLst>
          </p:cNvPr>
          <p:cNvSpPr/>
          <p:nvPr/>
        </p:nvSpPr>
        <p:spPr>
          <a:xfrm>
            <a:off x="2452474" y="3912608"/>
            <a:ext cx="144016" cy="144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6" name="Pentagon 11">
            <a:extLst>
              <a:ext uri="{FF2B5EF4-FFF2-40B4-BE49-F238E27FC236}">
                <a16:creationId xmlns:a16="http://schemas.microsoft.com/office/drawing/2014/main" id="{2C7F9EDC-1C64-4335-9F1E-AADBE0D9BE53}"/>
              </a:ext>
            </a:extLst>
          </p:cNvPr>
          <p:cNvSpPr/>
          <p:nvPr/>
        </p:nvSpPr>
        <p:spPr>
          <a:xfrm>
            <a:off x="940306" y="3742300"/>
            <a:ext cx="141045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07A39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DCF738-EB3C-40D4-A4FC-CA41F17392E0}"/>
              </a:ext>
            </a:extLst>
          </p:cNvPr>
          <p:cNvSpPr txBox="1"/>
          <p:nvPr/>
        </p:nvSpPr>
        <p:spPr>
          <a:xfrm>
            <a:off x="3552944" y="2841760"/>
            <a:ext cx="31571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System building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CF1123-1F47-416E-80A2-23A7D1BEB8F8}"/>
              </a:ext>
            </a:extLst>
          </p:cNvPr>
          <p:cNvSpPr txBox="1"/>
          <p:nvPr/>
        </p:nvSpPr>
        <p:spPr>
          <a:xfrm>
            <a:off x="3552945" y="3732744"/>
            <a:ext cx="173669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Summary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AA63F9-DE70-45F0-9E8F-E0C97C779A96}"/>
              </a:ext>
            </a:extLst>
          </p:cNvPr>
          <p:cNvSpPr txBox="1"/>
          <p:nvPr/>
        </p:nvSpPr>
        <p:spPr>
          <a:xfrm>
            <a:off x="1120058" y="3784561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4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Freeform 59">
            <a:extLst>
              <a:ext uri="{FF2B5EF4-FFF2-40B4-BE49-F238E27FC236}">
                <a16:creationId xmlns:a16="http://schemas.microsoft.com/office/drawing/2014/main" id="{A95C8599-9DE2-4D60-BAC2-7A7A389130DC}"/>
              </a:ext>
            </a:extLst>
          </p:cNvPr>
          <p:cNvSpPr>
            <a:spLocks noEditPoints="1"/>
          </p:cNvSpPr>
          <p:nvPr/>
        </p:nvSpPr>
        <p:spPr bwMode="auto">
          <a:xfrm>
            <a:off x="2844961" y="948644"/>
            <a:ext cx="444403" cy="403255"/>
          </a:xfrm>
          <a:custGeom>
            <a:avLst/>
            <a:gdLst/>
            <a:ahLst/>
            <a:cxnLst>
              <a:cxn ang="0">
                <a:pos x="138" y="0"/>
              </a:cxn>
              <a:cxn ang="0">
                <a:pos x="22" y="0"/>
              </a:cxn>
              <a:cxn ang="0">
                <a:pos x="0" y="22"/>
              </a:cxn>
              <a:cxn ang="0">
                <a:pos x="0" y="96"/>
              </a:cxn>
              <a:cxn ang="0">
                <a:pos x="22" y="118"/>
              </a:cxn>
              <a:cxn ang="0">
                <a:pos x="97" y="118"/>
              </a:cxn>
              <a:cxn ang="0">
                <a:pos x="137" y="144"/>
              </a:cxn>
              <a:cxn ang="0">
                <a:pos x="139" y="145"/>
              </a:cxn>
              <a:cxn ang="0">
                <a:pos x="141" y="144"/>
              </a:cxn>
              <a:cxn ang="0">
                <a:pos x="143" y="141"/>
              </a:cxn>
              <a:cxn ang="0">
                <a:pos x="143" y="116"/>
              </a:cxn>
              <a:cxn ang="0">
                <a:pos x="160" y="96"/>
              </a:cxn>
              <a:cxn ang="0">
                <a:pos x="160" y="22"/>
              </a:cxn>
              <a:cxn ang="0">
                <a:pos x="138" y="0"/>
              </a:cxn>
              <a:cxn ang="0">
                <a:pos x="99" y="87"/>
              </a:cxn>
              <a:cxn ang="0">
                <a:pos x="31" y="87"/>
              </a:cxn>
              <a:cxn ang="0">
                <a:pos x="22" y="78"/>
              </a:cxn>
              <a:cxn ang="0">
                <a:pos x="31" y="69"/>
              </a:cxn>
              <a:cxn ang="0">
                <a:pos x="99" y="69"/>
              </a:cxn>
              <a:cxn ang="0">
                <a:pos x="107" y="78"/>
              </a:cxn>
              <a:cxn ang="0">
                <a:pos x="99" y="87"/>
              </a:cxn>
              <a:cxn ang="0">
                <a:pos x="129" y="51"/>
              </a:cxn>
              <a:cxn ang="0">
                <a:pos x="31" y="51"/>
              </a:cxn>
              <a:cxn ang="0">
                <a:pos x="22" y="42"/>
              </a:cxn>
              <a:cxn ang="0">
                <a:pos x="31" y="34"/>
              </a:cxn>
              <a:cxn ang="0">
                <a:pos x="129" y="34"/>
              </a:cxn>
              <a:cxn ang="0">
                <a:pos x="138" y="42"/>
              </a:cxn>
              <a:cxn ang="0">
                <a:pos x="129" y="51"/>
              </a:cxn>
            </a:cxnLst>
            <a:rect l="0" t="0" r="r" b="b"/>
            <a:pathLst>
              <a:path w="160" h="145">
                <a:moveTo>
                  <a:pt x="138" y="0"/>
                </a:move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8"/>
                  <a:pt x="10" y="118"/>
                  <a:pt x="22" y="118"/>
                </a:cubicBezTo>
                <a:cubicBezTo>
                  <a:pt x="97" y="118"/>
                  <a:pt x="97" y="118"/>
                  <a:pt x="97" y="118"/>
                </a:cubicBezTo>
                <a:cubicBezTo>
                  <a:pt x="137" y="144"/>
                  <a:pt x="137" y="144"/>
                  <a:pt x="137" y="144"/>
                </a:cubicBezTo>
                <a:cubicBezTo>
                  <a:pt x="137" y="145"/>
                  <a:pt x="138" y="145"/>
                  <a:pt x="139" y="145"/>
                </a:cubicBezTo>
                <a:cubicBezTo>
                  <a:pt x="140" y="145"/>
                  <a:pt x="140" y="145"/>
                  <a:pt x="141" y="144"/>
                </a:cubicBezTo>
                <a:cubicBezTo>
                  <a:pt x="142" y="144"/>
                  <a:pt x="143" y="142"/>
                  <a:pt x="143" y="141"/>
                </a:cubicBezTo>
                <a:cubicBezTo>
                  <a:pt x="143" y="116"/>
                  <a:pt x="143" y="116"/>
                  <a:pt x="143" y="116"/>
                </a:cubicBezTo>
                <a:cubicBezTo>
                  <a:pt x="151" y="113"/>
                  <a:pt x="160" y="106"/>
                  <a:pt x="160" y="96"/>
                </a:cubicBezTo>
                <a:cubicBezTo>
                  <a:pt x="160" y="22"/>
                  <a:pt x="160" y="22"/>
                  <a:pt x="160" y="22"/>
                </a:cubicBezTo>
                <a:cubicBezTo>
                  <a:pt x="160" y="10"/>
                  <a:pt x="150" y="0"/>
                  <a:pt x="138" y="0"/>
                </a:cubicBezTo>
                <a:close/>
                <a:moveTo>
                  <a:pt x="99" y="87"/>
                </a:moveTo>
                <a:cubicBezTo>
                  <a:pt x="31" y="87"/>
                  <a:pt x="31" y="87"/>
                  <a:pt x="31" y="87"/>
                </a:cubicBezTo>
                <a:cubicBezTo>
                  <a:pt x="26" y="87"/>
                  <a:pt x="22" y="83"/>
                  <a:pt x="22" y="78"/>
                </a:cubicBezTo>
                <a:cubicBezTo>
                  <a:pt x="22" y="73"/>
                  <a:pt x="26" y="69"/>
                  <a:pt x="31" y="69"/>
                </a:cubicBezTo>
                <a:cubicBezTo>
                  <a:pt x="99" y="69"/>
                  <a:pt x="99" y="69"/>
                  <a:pt x="99" y="69"/>
                </a:cubicBezTo>
                <a:cubicBezTo>
                  <a:pt x="104" y="69"/>
                  <a:pt x="107" y="73"/>
                  <a:pt x="107" y="78"/>
                </a:cubicBezTo>
                <a:cubicBezTo>
                  <a:pt x="107" y="83"/>
                  <a:pt x="104" y="87"/>
                  <a:pt x="99" y="87"/>
                </a:cubicBezTo>
                <a:close/>
                <a:moveTo>
                  <a:pt x="129" y="51"/>
                </a:moveTo>
                <a:cubicBezTo>
                  <a:pt x="31" y="51"/>
                  <a:pt x="31" y="51"/>
                  <a:pt x="31" y="51"/>
                </a:cubicBezTo>
                <a:cubicBezTo>
                  <a:pt x="26" y="51"/>
                  <a:pt x="22" y="47"/>
                  <a:pt x="22" y="42"/>
                </a:cubicBezTo>
                <a:cubicBezTo>
                  <a:pt x="22" y="38"/>
                  <a:pt x="26" y="34"/>
                  <a:pt x="31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34" y="34"/>
                  <a:pt x="138" y="38"/>
                  <a:pt x="138" y="42"/>
                </a:cubicBezTo>
                <a:cubicBezTo>
                  <a:pt x="138" y="47"/>
                  <a:pt x="134" y="51"/>
                  <a:pt x="129" y="51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>
              <a:latin typeface="Calibri Light (Headings)"/>
              <a:cs typeface="Times New Roman" panose="02020603050405020304" pitchFamily="18" charset="0"/>
            </a:endParaRPr>
          </a:p>
        </p:txBody>
      </p:sp>
      <p:sp>
        <p:nvSpPr>
          <p:cNvPr id="23" name="Freeform 60">
            <a:extLst>
              <a:ext uri="{FF2B5EF4-FFF2-40B4-BE49-F238E27FC236}">
                <a16:creationId xmlns:a16="http://schemas.microsoft.com/office/drawing/2014/main" id="{61830BC3-B12A-46DE-BD8D-F00435F2A729}"/>
              </a:ext>
            </a:extLst>
          </p:cNvPr>
          <p:cNvSpPr>
            <a:spLocks noEditPoints="1"/>
          </p:cNvSpPr>
          <p:nvPr/>
        </p:nvSpPr>
        <p:spPr bwMode="auto">
          <a:xfrm>
            <a:off x="2811073" y="3756304"/>
            <a:ext cx="499660" cy="499660"/>
          </a:xfrm>
          <a:custGeom>
            <a:avLst/>
            <a:gdLst/>
            <a:ahLst/>
            <a:cxnLst>
              <a:cxn ang="0">
                <a:pos x="154" y="70"/>
              </a:cxn>
              <a:cxn ang="0">
                <a:pos x="149" y="59"/>
              </a:cxn>
              <a:cxn ang="0">
                <a:pos x="164" y="40"/>
              </a:cxn>
              <a:cxn ang="0">
                <a:pos x="146" y="19"/>
              </a:cxn>
              <a:cxn ang="0">
                <a:pos x="121" y="31"/>
              </a:cxn>
              <a:cxn ang="0">
                <a:pos x="110" y="26"/>
              </a:cxn>
              <a:cxn ang="0">
                <a:pos x="101" y="0"/>
              </a:cxn>
              <a:cxn ang="0">
                <a:pos x="70" y="9"/>
              </a:cxn>
              <a:cxn ang="0">
                <a:pos x="66" y="32"/>
              </a:cxn>
              <a:cxn ang="0">
                <a:pos x="47" y="19"/>
              </a:cxn>
              <a:cxn ang="0">
                <a:pos x="19" y="34"/>
              </a:cxn>
              <a:cxn ang="0">
                <a:pos x="19" y="47"/>
              </a:cxn>
              <a:cxn ang="0">
                <a:pos x="32" y="66"/>
              </a:cxn>
              <a:cxn ang="0">
                <a:pos x="9" y="70"/>
              </a:cxn>
              <a:cxn ang="0">
                <a:pos x="0" y="101"/>
              </a:cxn>
              <a:cxn ang="0">
                <a:pos x="26" y="110"/>
              </a:cxn>
              <a:cxn ang="0">
                <a:pos x="31" y="121"/>
              </a:cxn>
              <a:cxn ang="0">
                <a:pos x="16" y="139"/>
              </a:cxn>
              <a:cxn ang="0">
                <a:pos x="34" y="161"/>
              </a:cxn>
              <a:cxn ang="0">
                <a:pos x="59" y="149"/>
              </a:cxn>
              <a:cxn ang="0">
                <a:pos x="70" y="154"/>
              </a:cxn>
              <a:cxn ang="0">
                <a:pos x="79" y="180"/>
              </a:cxn>
              <a:cxn ang="0">
                <a:pos x="110" y="171"/>
              </a:cxn>
              <a:cxn ang="0">
                <a:pos x="114" y="148"/>
              </a:cxn>
              <a:cxn ang="0">
                <a:pos x="133" y="161"/>
              </a:cxn>
              <a:cxn ang="0">
                <a:pos x="161" y="146"/>
              </a:cxn>
              <a:cxn ang="0">
                <a:pos x="161" y="133"/>
              </a:cxn>
              <a:cxn ang="0">
                <a:pos x="148" y="114"/>
              </a:cxn>
              <a:cxn ang="0">
                <a:pos x="171" y="110"/>
              </a:cxn>
              <a:cxn ang="0">
                <a:pos x="180" y="79"/>
              </a:cxn>
              <a:cxn ang="0">
                <a:pos x="90" y="113"/>
              </a:cxn>
              <a:cxn ang="0">
                <a:pos x="90" y="67"/>
              </a:cxn>
              <a:cxn ang="0">
                <a:pos x="90" y="113"/>
              </a:cxn>
            </a:cxnLst>
            <a:rect l="0" t="0" r="r" b="b"/>
            <a:pathLst>
              <a:path w="180" h="180">
                <a:moveTo>
                  <a:pt x="171" y="70"/>
                </a:moveTo>
                <a:cubicBezTo>
                  <a:pt x="154" y="70"/>
                  <a:pt x="154" y="70"/>
                  <a:pt x="154" y="70"/>
                </a:cubicBezTo>
                <a:cubicBezTo>
                  <a:pt x="151" y="70"/>
                  <a:pt x="149" y="68"/>
                  <a:pt x="148" y="66"/>
                </a:cubicBezTo>
                <a:cubicBezTo>
                  <a:pt x="147" y="63"/>
                  <a:pt x="147" y="61"/>
                  <a:pt x="149" y="59"/>
                </a:cubicBezTo>
                <a:cubicBezTo>
                  <a:pt x="161" y="47"/>
                  <a:pt x="161" y="47"/>
                  <a:pt x="161" y="47"/>
                </a:cubicBezTo>
                <a:cubicBezTo>
                  <a:pt x="163" y="45"/>
                  <a:pt x="164" y="43"/>
                  <a:pt x="164" y="40"/>
                </a:cubicBezTo>
                <a:cubicBezTo>
                  <a:pt x="164" y="38"/>
                  <a:pt x="163" y="36"/>
                  <a:pt x="161" y="34"/>
                </a:cubicBezTo>
                <a:cubicBezTo>
                  <a:pt x="146" y="19"/>
                  <a:pt x="146" y="19"/>
                  <a:pt x="146" y="19"/>
                </a:cubicBezTo>
                <a:cubicBezTo>
                  <a:pt x="142" y="15"/>
                  <a:pt x="136" y="15"/>
                  <a:pt x="133" y="19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19" y="32"/>
                  <a:pt x="116" y="33"/>
                  <a:pt x="114" y="32"/>
                </a:cubicBezTo>
                <a:cubicBezTo>
                  <a:pt x="111" y="31"/>
                  <a:pt x="110" y="29"/>
                  <a:pt x="110" y="26"/>
                </a:cubicBezTo>
                <a:cubicBezTo>
                  <a:pt x="110" y="9"/>
                  <a:pt x="110" y="9"/>
                  <a:pt x="110" y="9"/>
                </a:cubicBezTo>
                <a:cubicBezTo>
                  <a:pt x="110" y="4"/>
                  <a:pt x="106" y="0"/>
                  <a:pt x="101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74" y="0"/>
                  <a:pt x="70" y="4"/>
                  <a:pt x="70" y="9"/>
                </a:cubicBezTo>
                <a:cubicBezTo>
                  <a:pt x="70" y="26"/>
                  <a:pt x="70" y="26"/>
                  <a:pt x="70" y="26"/>
                </a:cubicBezTo>
                <a:cubicBezTo>
                  <a:pt x="70" y="29"/>
                  <a:pt x="68" y="31"/>
                  <a:pt x="66" y="32"/>
                </a:cubicBezTo>
                <a:cubicBezTo>
                  <a:pt x="63" y="33"/>
                  <a:pt x="61" y="32"/>
                  <a:pt x="59" y="31"/>
                </a:cubicBezTo>
                <a:cubicBezTo>
                  <a:pt x="47" y="19"/>
                  <a:pt x="47" y="19"/>
                  <a:pt x="47" y="19"/>
                </a:cubicBezTo>
                <a:cubicBezTo>
                  <a:pt x="43" y="15"/>
                  <a:pt x="37" y="15"/>
                  <a:pt x="34" y="19"/>
                </a:cubicBezTo>
                <a:cubicBezTo>
                  <a:pt x="19" y="34"/>
                  <a:pt x="19" y="34"/>
                  <a:pt x="19" y="34"/>
                </a:cubicBezTo>
                <a:cubicBezTo>
                  <a:pt x="17" y="36"/>
                  <a:pt x="16" y="38"/>
                  <a:pt x="16" y="40"/>
                </a:cubicBezTo>
                <a:cubicBezTo>
                  <a:pt x="16" y="43"/>
                  <a:pt x="17" y="45"/>
                  <a:pt x="19" y="47"/>
                </a:cubicBezTo>
                <a:cubicBezTo>
                  <a:pt x="31" y="59"/>
                  <a:pt x="31" y="59"/>
                  <a:pt x="31" y="59"/>
                </a:cubicBezTo>
                <a:cubicBezTo>
                  <a:pt x="32" y="61"/>
                  <a:pt x="33" y="63"/>
                  <a:pt x="32" y="66"/>
                </a:cubicBezTo>
                <a:cubicBezTo>
                  <a:pt x="31" y="68"/>
                  <a:pt x="29" y="70"/>
                  <a:pt x="26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4" y="70"/>
                  <a:pt x="0" y="74"/>
                  <a:pt x="0" y="79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106"/>
                  <a:pt x="4" y="110"/>
                  <a:pt x="9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29" y="110"/>
                  <a:pt x="31" y="111"/>
                  <a:pt x="32" y="114"/>
                </a:cubicBezTo>
                <a:cubicBezTo>
                  <a:pt x="33" y="116"/>
                  <a:pt x="32" y="119"/>
                  <a:pt x="31" y="121"/>
                </a:cubicBezTo>
                <a:cubicBezTo>
                  <a:pt x="19" y="133"/>
                  <a:pt x="19" y="133"/>
                  <a:pt x="19" y="133"/>
                </a:cubicBezTo>
                <a:cubicBezTo>
                  <a:pt x="17" y="135"/>
                  <a:pt x="16" y="137"/>
                  <a:pt x="16" y="139"/>
                </a:cubicBezTo>
                <a:cubicBezTo>
                  <a:pt x="16" y="142"/>
                  <a:pt x="17" y="144"/>
                  <a:pt x="19" y="146"/>
                </a:cubicBezTo>
                <a:cubicBezTo>
                  <a:pt x="34" y="161"/>
                  <a:pt x="34" y="161"/>
                  <a:pt x="34" y="161"/>
                </a:cubicBezTo>
                <a:cubicBezTo>
                  <a:pt x="37" y="165"/>
                  <a:pt x="43" y="165"/>
                  <a:pt x="47" y="161"/>
                </a:cubicBezTo>
                <a:cubicBezTo>
                  <a:pt x="59" y="149"/>
                  <a:pt x="59" y="149"/>
                  <a:pt x="59" y="149"/>
                </a:cubicBezTo>
                <a:cubicBezTo>
                  <a:pt x="61" y="147"/>
                  <a:pt x="63" y="147"/>
                  <a:pt x="66" y="148"/>
                </a:cubicBezTo>
                <a:cubicBezTo>
                  <a:pt x="68" y="149"/>
                  <a:pt x="70" y="151"/>
                  <a:pt x="70" y="154"/>
                </a:cubicBezTo>
                <a:cubicBezTo>
                  <a:pt x="70" y="171"/>
                  <a:pt x="70" y="171"/>
                  <a:pt x="70" y="171"/>
                </a:cubicBezTo>
                <a:cubicBezTo>
                  <a:pt x="70" y="176"/>
                  <a:pt x="74" y="180"/>
                  <a:pt x="79" y="180"/>
                </a:cubicBezTo>
                <a:cubicBezTo>
                  <a:pt x="101" y="180"/>
                  <a:pt x="101" y="180"/>
                  <a:pt x="101" y="180"/>
                </a:cubicBezTo>
                <a:cubicBezTo>
                  <a:pt x="106" y="180"/>
                  <a:pt x="110" y="176"/>
                  <a:pt x="110" y="171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0" y="151"/>
                  <a:pt x="111" y="149"/>
                  <a:pt x="114" y="148"/>
                </a:cubicBezTo>
                <a:cubicBezTo>
                  <a:pt x="116" y="147"/>
                  <a:pt x="119" y="147"/>
                  <a:pt x="121" y="149"/>
                </a:cubicBezTo>
                <a:cubicBezTo>
                  <a:pt x="133" y="161"/>
                  <a:pt x="133" y="161"/>
                  <a:pt x="133" y="161"/>
                </a:cubicBezTo>
                <a:cubicBezTo>
                  <a:pt x="136" y="165"/>
                  <a:pt x="142" y="165"/>
                  <a:pt x="146" y="161"/>
                </a:cubicBezTo>
                <a:cubicBezTo>
                  <a:pt x="161" y="146"/>
                  <a:pt x="161" y="146"/>
                  <a:pt x="161" y="146"/>
                </a:cubicBezTo>
                <a:cubicBezTo>
                  <a:pt x="163" y="144"/>
                  <a:pt x="164" y="142"/>
                  <a:pt x="164" y="139"/>
                </a:cubicBezTo>
                <a:cubicBezTo>
                  <a:pt x="164" y="137"/>
                  <a:pt x="163" y="135"/>
                  <a:pt x="161" y="133"/>
                </a:cubicBezTo>
                <a:cubicBezTo>
                  <a:pt x="149" y="121"/>
                  <a:pt x="149" y="121"/>
                  <a:pt x="149" y="121"/>
                </a:cubicBezTo>
                <a:cubicBezTo>
                  <a:pt x="147" y="119"/>
                  <a:pt x="147" y="116"/>
                  <a:pt x="148" y="114"/>
                </a:cubicBezTo>
                <a:cubicBezTo>
                  <a:pt x="149" y="111"/>
                  <a:pt x="151" y="110"/>
                  <a:pt x="154" y="11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176" y="110"/>
                  <a:pt x="180" y="106"/>
                  <a:pt x="180" y="101"/>
                </a:cubicBezTo>
                <a:cubicBezTo>
                  <a:pt x="180" y="79"/>
                  <a:pt x="180" y="79"/>
                  <a:pt x="180" y="79"/>
                </a:cubicBezTo>
                <a:cubicBezTo>
                  <a:pt x="180" y="74"/>
                  <a:pt x="176" y="70"/>
                  <a:pt x="171" y="70"/>
                </a:cubicBezTo>
                <a:close/>
                <a:moveTo>
                  <a:pt x="90" y="113"/>
                </a:moveTo>
                <a:cubicBezTo>
                  <a:pt x="77" y="113"/>
                  <a:pt x="67" y="103"/>
                  <a:pt x="67" y="90"/>
                </a:cubicBezTo>
                <a:cubicBezTo>
                  <a:pt x="67" y="77"/>
                  <a:pt x="77" y="67"/>
                  <a:pt x="90" y="67"/>
                </a:cubicBezTo>
                <a:cubicBezTo>
                  <a:pt x="103" y="67"/>
                  <a:pt x="113" y="77"/>
                  <a:pt x="113" y="90"/>
                </a:cubicBezTo>
                <a:cubicBezTo>
                  <a:pt x="113" y="103"/>
                  <a:pt x="103" y="113"/>
                  <a:pt x="90" y="113"/>
                </a:cubicBezTo>
                <a:close/>
              </a:path>
            </a:pathLst>
          </a:custGeom>
          <a:solidFill>
            <a:srgbClr val="00B0F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b="1" dirty="0">
              <a:latin typeface="Calibri Light (Headings)"/>
              <a:cs typeface="Times New Roman" panose="020206030504050203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835F1E-7894-46B4-85A8-CACF67FF6B7F}"/>
              </a:ext>
            </a:extLst>
          </p:cNvPr>
          <p:cNvSpPr/>
          <p:nvPr/>
        </p:nvSpPr>
        <p:spPr>
          <a:xfrm>
            <a:off x="2452474" y="4877039"/>
            <a:ext cx="144016" cy="144016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8" name="Pentagon 11">
            <a:extLst>
              <a:ext uri="{FF2B5EF4-FFF2-40B4-BE49-F238E27FC236}">
                <a16:creationId xmlns:a16="http://schemas.microsoft.com/office/drawing/2014/main" id="{61D8C724-1C58-4F06-ADD3-2A3C960BCE37}"/>
              </a:ext>
            </a:extLst>
          </p:cNvPr>
          <p:cNvSpPr/>
          <p:nvPr/>
        </p:nvSpPr>
        <p:spPr>
          <a:xfrm>
            <a:off x="940306" y="4706731"/>
            <a:ext cx="141045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rgbClr val="07A398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E732D65-E8FD-402A-A8B6-FA8336B0F2E0}"/>
              </a:ext>
            </a:extLst>
          </p:cNvPr>
          <p:cNvSpPr txBox="1"/>
          <p:nvPr/>
        </p:nvSpPr>
        <p:spPr>
          <a:xfrm>
            <a:off x="3552945" y="4697175"/>
            <a:ext cx="307722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Development ideas</a:t>
            </a:r>
            <a:endParaRPr lang="ko-KR" altLang="en-US" sz="2800" b="1" dirty="0">
              <a:solidFill>
                <a:schemeClr val="accent5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AEE4F7-6655-4E95-9331-29B2B830754C}"/>
              </a:ext>
            </a:extLst>
          </p:cNvPr>
          <p:cNvSpPr txBox="1"/>
          <p:nvPr/>
        </p:nvSpPr>
        <p:spPr>
          <a:xfrm>
            <a:off x="1120058" y="4748992"/>
            <a:ext cx="853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5</a:t>
            </a:r>
            <a:endParaRPr lang="ko-KR" altLang="en-US" sz="2000" b="1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2" name="Graphic 31" descr="Business Growth">
            <a:extLst>
              <a:ext uri="{FF2B5EF4-FFF2-40B4-BE49-F238E27FC236}">
                <a16:creationId xmlns:a16="http://schemas.microsoft.com/office/drawing/2014/main" id="{B8953AEB-4BDF-46E9-BCA3-93CA2DEB7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68498" y="4501585"/>
            <a:ext cx="914400" cy="914400"/>
          </a:xfrm>
          <a:prstGeom prst="rect">
            <a:avLst/>
          </a:prstGeom>
        </p:spPr>
      </p:pic>
      <p:pic>
        <p:nvPicPr>
          <p:cNvPr id="34" name="Graphic 33" descr="Tools">
            <a:extLst>
              <a:ext uri="{FF2B5EF4-FFF2-40B4-BE49-F238E27FC236}">
                <a16:creationId xmlns:a16="http://schemas.microsoft.com/office/drawing/2014/main" id="{463E7114-C7A1-4F15-B087-D6603893EB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20842" y="2803343"/>
            <a:ext cx="683550" cy="683550"/>
          </a:xfrm>
          <a:prstGeom prst="rect">
            <a:avLst/>
          </a:prstGeom>
        </p:spPr>
      </p:pic>
      <p:pic>
        <p:nvPicPr>
          <p:cNvPr id="36" name="Graphic 35" descr="Group brainstorm">
            <a:extLst>
              <a:ext uri="{FF2B5EF4-FFF2-40B4-BE49-F238E27FC236}">
                <a16:creationId xmlns:a16="http://schemas.microsoft.com/office/drawing/2014/main" id="{8E6E24B2-A9B2-4B82-B5BD-BF79001B85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38544" y="163728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97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2EE91-BFBF-4691-936B-9EF44D948F44}"/>
              </a:ext>
            </a:extLst>
          </p:cNvPr>
          <p:cNvSpPr txBox="1"/>
          <p:nvPr/>
        </p:nvSpPr>
        <p:spPr>
          <a:xfrm>
            <a:off x="3047223" y="304427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1. Introduction</a:t>
            </a:r>
          </a:p>
        </p:txBody>
      </p:sp>
    </p:spTree>
    <p:extLst>
      <p:ext uri="{BB962C8B-B14F-4D97-AF65-F5344CB8AC3E}">
        <p14:creationId xmlns:p14="http://schemas.microsoft.com/office/powerpoint/2010/main" val="151605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304DDA-C2D5-4220-8B92-0D2E53B95EB2}"/>
              </a:ext>
            </a:extLst>
          </p:cNvPr>
          <p:cNvSpPr txBox="1"/>
          <p:nvPr/>
        </p:nvSpPr>
        <p:spPr>
          <a:xfrm>
            <a:off x="439660" y="561829"/>
            <a:ext cx="237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1.1 Issues</a:t>
            </a:r>
          </a:p>
        </p:txBody>
      </p:sp>
      <p:pic>
        <p:nvPicPr>
          <p:cNvPr id="1026" name="Picture 2" descr="Lỗi đỗ ô tô trên vỉa hè bị phạt thế nào?">
            <a:extLst>
              <a:ext uri="{FF2B5EF4-FFF2-40B4-BE49-F238E27FC236}">
                <a16:creationId xmlns:a16="http://schemas.microsoft.com/office/drawing/2014/main" id="{3C5C0DBC-26EB-4E5B-9708-0300A4BB77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832" y="1782129"/>
            <a:ext cx="2981407" cy="1984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kyscrapers force us to scrape the bottom of the barrel - VnExpress  International">
            <a:extLst>
              <a:ext uri="{FF2B5EF4-FFF2-40B4-BE49-F238E27FC236}">
                <a16:creationId xmlns:a16="http://schemas.microsoft.com/office/drawing/2014/main" id="{650229D4-A7F2-4871-9374-5699E58B4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60" y="1783338"/>
            <a:ext cx="2995045" cy="1996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7712C6-7AFF-4CFF-9775-287D6A4CAB91}"/>
              </a:ext>
            </a:extLst>
          </p:cNvPr>
          <p:cNvSpPr txBox="1"/>
          <p:nvPr/>
        </p:nvSpPr>
        <p:spPr>
          <a:xfrm>
            <a:off x="92832" y="3882711"/>
            <a:ext cx="368870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Increasing Number Of Vehicles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D14392-138E-465E-8108-139CD9B92359}"/>
              </a:ext>
            </a:extLst>
          </p:cNvPr>
          <p:cNvSpPr txBox="1"/>
          <p:nvPr/>
        </p:nvSpPr>
        <p:spPr>
          <a:xfrm>
            <a:off x="8068985" y="3882709"/>
            <a:ext cx="22350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Pavement Parking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810A04-BB99-419A-99A6-0570D66D0E3E}"/>
              </a:ext>
            </a:extLst>
          </p:cNvPr>
          <p:cNvSpPr txBox="1"/>
          <p:nvPr/>
        </p:nvSpPr>
        <p:spPr>
          <a:xfrm>
            <a:off x="4570644" y="3882710"/>
            <a:ext cx="221009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200" dirty="0"/>
              <a:t>Time - consuming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6E5BAF-4E5A-4701-9321-12DE1A98348B}"/>
              </a:ext>
            </a:extLst>
          </p:cNvPr>
          <p:cNvSpPr/>
          <p:nvPr/>
        </p:nvSpPr>
        <p:spPr>
          <a:xfrm>
            <a:off x="71021" y="1703286"/>
            <a:ext cx="3739947" cy="26639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096F5A9-A48C-4234-9A02-374B2D883904}"/>
              </a:ext>
            </a:extLst>
          </p:cNvPr>
          <p:cNvSpPr/>
          <p:nvPr/>
        </p:nvSpPr>
        <p:spPr>
          <a:xfrm>
            <a:off x="3920011" y="1703286"/>
            <a:ext cx="3552987" cy="26639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4510D69-E656-44A9-92DD-85D70B63DDF2}"/>
              </a:ext>
            </a:extLst>
          </p:cNvPr>
          <p:cNvSpPr/>
          <p:nvPr/>
        </p:nvSpPr>
        <p:spPr>
          <a:xfrm>
            <a:off x="7609551" y="1703285"/>
            <a:ext cx="3171567" cy="266392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4B143E-6868-4F4E-BF0F-67BBABDF75CB}"/>
              </a:ext>
            </a:extLst>
          </p:cNvPr>
          <p:cNvSpPr/>
          <p:nvPr/>
        </p:nvSpPr>
        <p:spPr>
          <a:xfrm>
            <a:off x="10917670" y="1873188"/>
            <a:ext cx="1138206" cy="2494018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3F7FAA-6659-4E37-A4F8-FAE30F62138D}"/>
              </a:ext>
            </a:extLst>
          </p:cNvPr>
          <p:cNvSpPr txBox="1"/>
          <p:nvPr/>
        </p:nvSpPr>
        <p:spPr>
          <a:xfrm>
            <a:off x="11086019" y="3412668"/>
            <a:ext cx="7989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…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04A26BB-6DF6-4174-B6B5-BFB4EE2CDC17}"/>
              </a:ext>
            </a:extLst>
          </p:cNvPr>
          <p:cNvSpPr/>
          <p:nvPr/>
        </p:nvSpPr>
        <p:spPr>
          <a:xfrm>
            <a:off x="3981835" y="5024761"/>
            <a:ext cx="7754445" cy="967666"/>
          </a:xfrm>
          <a:prstGeom prst="round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1367CE36-14B9-43DF-AC50-8EDC29681C95}"/>
              </a:ext>
            </a:extLst>
          </p:cNvPr>
          <p:cNvCxnSpPr>
            <a:cxnSpLocks/>
            <a:stCxn id="17" idx="2"/>
            <a:endCxn id="15" idx="0"/>
          </p:cNvCxnSpPr>
          <p:nvPr/>
        </p:nvCxnSpPr>
        <p:spPr>
          <a:xfrm rot="16200000" flipH="1">
            <a:off x="6449004" y="3614707"/>
            <a:ext cx="657554" cy="2162553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4A067B34-331D-43F6-B7DD-EE8A855BCE1E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 rot="5400000">
            <a:off x="8198420" y="4027845"/>
            <a:ext cx="657555" cy="1336277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80D747FC-7C52-4689-8CBB-2564BE955EE0}"/>
              </a:ext>
            </a:extLst>
          </p:cNvPr>
          <p:cNvCxnSpPr>
            <a:cxnSpLocks/>
            <a:stCxn id="13" idx="2"/>
            <a:endCxn id="15" idx="0"/>
          </p:cNvCxnSpPr>
          <p:nvPr/>
        </p:nvCxnSpPr>
        <p:spPr>
          <a:xfrm rot="16200000" flipH="1">
            <a:off x="4571249" y="1736952"/>
            <a:ext cx="657554" cy="5918063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9359F6CF-6B9D-4258-AF7F-8D024BB3095C}"/>
              </a:ext>
            </a:extLst>
          </p:cNvPr>
          <p:cNvSpPr txBox="1"/>
          <p:nvPr/>
        </p:nvSpPr>
        <p:spPr>
          <a:xfrm>
            <a:off x="4103802" y="5087197"/>
            <a:ext cx="75105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400" dirty="0"/>
              <a:t>Nowadays, traditional parking garages are gradually unable to meet the needs of the people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AEBB315C-5231-44C0-9845-167130B66DCC}"/>
              </a:ext>
            </a:extLst>
          </p:cNvPr>
          <p:cNvCxnSpPr>
            <a:cxnSpLocks/>
            <a:stCxn id="19" idx="2"/>
            <a:endCxn id="15" idx="0"/>
          </p:cNvCxnSpPr>
          <p:nvPr/>
        </p:nvCxnSpPr>
        <p:spPr>
          <a:xfrm rot="5400000">
            <a:off x="9344139" y="2882126"/>
            <a:ext cx="657555" cy="3627715"/>
          </a:xfrm>
          <a:prstGeom prst="bentConnector3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Tòa nhà Tân Thuận áp dụng quẹt thẻ khi gửi xe">
            <a:extLst>
              <a:ext uri="{FF2B5EF4-FFF2-40B4-BE49-F238E27FC236}">
                <a16:creationId xmlns:a16="http://schemas.microsoft.com/office/drawing/2014/main" id="{0CA2205A-1528-4CB3-905A-566D69DA8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984" y="1799727"/>
            <a:ext cx="2981407" cy="1980653"/>
          </a:xfrm>
          <a:prstGeom prst="rect">
            <a:avLst/>
          </a:prstGeom>
          <a:noFill/>
          <a:effectLst>
            <a:outerShdw blurRad="317500" dist="190500" algn="l" rotWithShape="0">
              <a:prstClr val="black">
                <a:alpha val="7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05296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ABCD-93B3-4C6F-9975-81981A299910}"/>
              </a:ext>
            </a:extLst>
          </p:cNvPr>
          <p:cNvSpPr txBox="1"/>
          <p:nvPr/>
        </p:nvSpPr>
        <p:spPr>
          <a:xfrm>
            <a:off x="439660" y="561829"/>
            <a:ext cx="546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1.2 Solutions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92961D-1E74-4BFB-AB15-5BE0E90E99D4}"/>
              </a:ext>
            </a:extLst>
          </p:cNvPr>
          <p:cNvSpPr txBox="1"/>
          <p:nvPr/>
        </p:nvSpPr>
        <p:spPr>
          <a:xfrm>
            <a:off x="5903650" y="1917576"/>
            <a:ext cx="6125593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/>
              <a:t>Building an IoT System which helps users to find parking lots and parking zones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/>
              <a:t>Using mobile apps to help users update garage information remotely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endParaRPr lang="en-US" sz="2600" dirty="0"/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2600" dirty="0"/>
              <a:t>Applying image processing, RFID and warnings to increase safety for garages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95F1F9-CE3B-4E7F-9C40-1D34DD5463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268" t="3776" r="13125" b="4495"/>
          <a:stretch/>
        </p:blipFill>
        <p:spPr>
          <a:xfrm>
            <a:off x="0" y="1828799"/>
            <a:ext cx="6163683" cy="3772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75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C4ABCD-93B3-4C6F-9975-81981A299910}"/>
              </a:ext>
            </a:extLst>
          </p:cNvPr>
          <p:cNvSpPr txBox="1"/>
          <p:nvPr/>
        </p:nvSpPr>
        <p:spPr>
          <a:xfrm>
            <a:off x="439660" y="561829"/>
            <a:ext cx="546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1.3 Target</a:t>
            </a:r>
          </a:p>
        </p:txBody>
      </p:sp>
      <p:sp>
        <p:nvSpPr>
          <p:cNvPr id="3" name="Content Placeholder 13">
            <a:extLst>
              <a:ext uri="{FF2B5EF4-FFF2-40B4-BE49-F238E27FC236}">
                <a16:creationId xmlns:a16="http://schemas.microsoft.com/office/drawing/2014/main" id="{9A4E232F-5BFE-46F1-86BC-B84341668234}"/>
              </a:ext>
            </a:extLst>
          </p:cNvPr>
          <p:cNvSpPr txBox="1">
            <a:spLocks/>
          </p:cNvSpPr>
          <p:nvPr/>
        </p:nvSpPr>
        <p:spPr>
          <a:xfrm>
            <a:off x="6495628" y="1361425"/>
            <a:ext cx="4865427" cy="46607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SzPct val="75000"/>
              <a:buFont typeface="Wingdings" panose="05000000000000000000" pitchFamily="2" charset="2"/>
              <a:buChar char="q"/>
            </a:pPr>
            <a:r>
              <a:rPr lang="en-US" b="1" dirty="0"/>
              <a:t> Safety</a:t>
            </a:r>
          </a:p>
          <a:p>
            <a:pPr lvl="1" algn="just">
              <a:lnSpc>
                <a:spcPct val="150000"/>
              </a:lnSpc>
              <a:buSzPct val="75000"/>
              <a:buFont typeface="Wingdings" panose="05000000000000000000" pitchFamily="2" charset="2"/>
              <a:buChar char="ü"/>
            </a:pPr>
            <a:r>
              <a:rPr lang="en-US" dirty="0"/>
              <a:t>Security - customer property</a:t>
            </a:r>
          </a:p>
          <a:p>
            <a:pPr algn="just">
              <a:lnSpc>
                <a:spcPct val="150000"/>
              </a:lnSpc>
              <a:buSzPct val="75000"/>
              <a:buFont typeface="Wingdings" panose="05000000000000000000" pitchFamily="2" charset="2"/>
              <a:buChar char="q"/>
            </a:pPr>
            <a:r>
              <a:rPr lang="en-US" sz="2400" b="1" dirty="0"/>
              <a:t> Convenient</a:t>
            </a:r>
          </a:p>
          <a:p>
            <a:pPr lvl="1" algn="just">
              <a:lnSpc>
                <a:spcPct val="150000"/>
              </a:lnSpc>
              <a:buSzPct val="75000"/>
              <a:buFont typeface="Wingdings" panose="05000000000000000000" pitchFamily="2" charset="2"/>
              <a:buChar char="ü"/>
            </a:pPr>
            <a:r>
              <a:rPr lang="en-US" dirty="0"/>
              <a:t>Users can easily use the service</a:t>
            </a:r>
          </a:p>
          <a:p>
            <a:pPr>
              <a:lnSpc>
                <a:spcPct val="150000"/>
              </a:lnSpc>
              <a:buSzPct val="75000"/>
              <a:buFont typeface="Wingdings" panose="05000000000000000000" pitchFamily="2" charset="2"/>
              <a:buChar char="q"/>
            </a:pPr>
            <a:r>
              <a:rPr lang="en-US" sz="2400" b="1" dirty="0"/>
              <a:t> Savings</a:t>
            </a:r>
          </a:p>
          <a:p>
            <a:pPr lvl="1">
              <a:lnSpc>
                <a:spcPct val="150000"/>
              </a:lnSpc>
              <a:buSzPct val="75000"/>
              <a:buFont typeface="Wingdings" panose="05000000000000000000" pitchFamily="2" charset="2"/>
              <a:buChar char="ü"/>
            </a:pPr>
            <a:r>
              <a:rPr lang="en-US" dirty="0"/>
              <a:t>Saving cost</a:t>
            </a:r>
          </a:p>
          <a:p>
            <a:pPr lvl="1">
              <a:lnSpc>
                <a:spcPct val="150000"/>
              </a:lnSpc>
              <a:buSzPct val="75000"/>
              <a:buFont typeface="Wingdings" panose="05000000000000000000" pitchFamily="2" charset="2"/>
              <a:buChar char="ü"/>
            </a:pPr>
            <a:r>
              <a:rPr lang="en-US" dirty="0"/>
              <a:t>Save time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1C339E9-176D-4141-8CF7-D83E66682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09" y="1493239"/>
            <a:ext cx="6493031" cy="351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4357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2EE91-BFBF-4691-936B-9EF44D948F44}"/>
              </a:ext>
            </a:extLst>
          </p:cNvPr>
          <p:cNvSpPr txBox="1"/>
          <p:nvPr/>
        </p:nvSpPr>
        <p:spPr>
          <a:xfrm>
            <a:off x="3047223" y="3044279"/>
            <a:ext cx="609755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chemeClr val="accent5">
                    <a:lumMod val="75000"/>
                  </a:schemeClr>
                </a:solidFill>
              </a:rPr>
              <a:t>2. Ideas</a:t>
            </a:r>
          </a:p>
        </p:txBody>
      </p:sp>
    </p:spTree>
    <p:extLst>
      <p:ext uri="{BB962C8B-B14F-4D97-AF65-F5344CB8AC3E}">
        <p14:creationId xmlns:p14="http://schemas.microsoft.com/office/powerpoint/2010/main" val="3380600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GM220-EK4314A by Silicon Labs | | Arrow.com">
            <a:extLst>
              <a:ext uri="{FF2B5EF4-FFF2-40B4-BE49-F238E27FC236}">
                <a16:creationId xmlns:a16="http://schemas.microsoft.com/office/drawing/2014/main" id="{749451B7-A51C-4B7A-8F31-8C63AD25F3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380" y="1503230"/>
            <a:ext cx="1571353" cy="1541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BA28DC4-7E21-406D-8F91-CAD04B46338E}"/>
              </a:ext>
            </a:extLst>
          </p:cNvPr>
          <p:cNvSpPr txBox="1"/>
          <p:nvPr/>
        </p:nvSpPr>
        <p:spPr>
          <a:xfrm>
            <a:off x="7534967" y="3360412"/>
            <a:ext cx="398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0" dirty="0">
                <a:solidFill>
                  <a:srgbClr val="000000"/>
                </a:solidFill>
                <a:effectLst/>
                <a:latin typeface="Inter"/>
              </a:rPr>
              <a:t>BGM220 Bluetooth Module Explorer Kit</a:t>
            </a:r>
          </a:p>
        </p:txBody>
      </p:sp>
      <p:pic>
        <p:nvPicPr>
          <p:cNvPr id="6" name="Picture 10" descr="RPI4-MODBP-8GB - Raspberry-pi - Single Board Computer, Raspberry Pi 4 Model  B, BCM2711 SoC">
            <a:extLst>
              <a:ext uri="{FF2B5EF4-FFF2-40B4-BE49-F238E27FC236}">
                <a16:creationId xmlns:a16="http://schemas.microsoft.com/office/drawing/2014/main" id="{69C837E9-C679-46DD-967F-303748D5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896" y="1311644"/>
            <a:ext cx="2495716" cy="192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5D9337-5F1A-48E6-9D02-0045A92BE27F}"/>
              </a:ext>
            </a:extLst>
          </p:cNvPr>
          <p:cNvSpPr txBox="1"/>
          <p:nvPr/>
        </p:nvSpPr>
        <p:spPr>
          <a:xfrm>
            <a:off x="4180896" y="3360412"/>
            <a:ext cx="2413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Raspberry Pi 4 Model 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E3380-5D95-4FDA-A376-B181EDED66F7}"/>
              </a:ext>
            </a:extLst>
          </p:cNvPr>
          <p:cNvSpPr txBox="1"/>
          <p:nvPr/>
        </p:nvSpPr>
        <p:spPr>
          <a:xfrm>
            <a:off x="439660" y="562348"/>
            <a:ext cx="54639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5">
                    <a:lumMod val="75000"/>
                  </a:schemeClr>
                </a:solidFill>
              </a:rPr>
              <a:t>2.1 Hardware</a:t>
            </a:r>
          </a:p>
        </p:txBody>
      </p:sp>
      <p:pic>
        <p:nvPicPr>
          <p:cNvPr id="1028" name="Picture 4" descr="Line Follower Sensor - Digital - RAM Electronics">
            <a:extLst>
              <a:ext uri="{FF2B5EF4-FFF2-40B4-BE49-F238E27FC236}">
                <a16:creationId xmlns:a16="http://schemas.microsoft.com/office/drawing/2014/main" id="{BF5C3DE3-1BBF-44A0-8A6C-065A17767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219" y="3729744"/>
            <a:ext cx="2150908" cy="2150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3BB680D-D35E-447D-B144-14761BC1CD3E}"/>
              </a:ext>
            </a:extLst>
          </p:cNvPr>
          <p:cNvSpPr txBox="1"/>
          <p:nvPr/>
        </p:nvSpPr>
        <p:spPr>
          <a:xfrm>
            <a:off x="4754308" y="5767316"/>
            <a:ext cx="107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IR Sensor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6DF954-6486-4915-AAB4-F3B843C20EFA}"/>
              </a:ext>
            </a:extLst>
          </p:cNvPr>
          <p:cNvSpPr txBox="1"/>
          <p:nvPr/>
        </p:nvSpPr>
        <p:spPr>
          <a:xfrm>
            <a:off x="9666068" y="5762073"/>
            <a:ext cx="1928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Servo Motor SG90</a:t>
            </a:r>
          </a:p>
        </p:txBody>
      </p:sp>
      <p:pic>
        <p:nvPicPr>
          <p:cNvPr id="2050" name="Picture 2" descr="Arduino UNO R3 ATMEGA328P chip cắm (kèm cáp) – dientuquangsang">
            <a:extLst>
              <a:ext uri="{FF2B5EF4-FFF2-40B4-BE49-F238E27FC236}">
                <a16:creationId xmlns:a16="http://schemas.microsoft.com/office/drawing/2014/main" id="{2C8EC95E-3495-4A62-8F7F-A42F185C4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8" y="1216241"/>
            <a:ext cx="2327361" cy="2327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BD4AFD-453C-402D-9E84-BDDAF07FE2C2}"/>
              </a:ext>
            </a:extLst>
          </p:cNvPr>
          <p:cNvSpPr txBox="1"/>
          <p:nvPr/>
        </p:nvSpPr>
        <p:spPr>
          <a:xfrm>
            <a:off x="974229" y="3360412"/>
            <a:ext cx="1464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Arduino UNO</a:t>
            </a:r>
          </a:p>
        </p:txBody>
      </p:sp>
      <p:pic>
        <p:nvPicPr>
          <p:cNvPr id="2052" name="Picture 4" descr="Arduino RFID Reader / MFRC522 Turorial : 3 Steps (with Pictures) -  Instructables">
            <a:extLst>
              <a:ext uri="{FF2B5EF4-FFF2-40B4-BE49-F238E27FC236}">
                <a16:creationId xmlns:a16="http://schemas.microsoft.com/office/drawing/2014/main" id="{3D623DFB-2E63-440F-8E03-25295AEBF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816" y="3889593"/>
            <a:ext cx="2117263" cy="176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4131524-794B-42C3-89EA-16C90E0890E9}"/>
              </a:ext>
            </a:extLst>
          </p:cNvPr>
          <p:cNvSpPr txBox="1"/>
          <p:nvPr/>
        </p:nvSpPr>
        <p:spPr>
          <a:xfrm>
            <a:off x="7576901" y="5762073"/>
            <a:ext cx="627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/>
              <a:t>RFID</a:t>
            </a:r>
          </a:p>
        </p:txBody>
      </p:sp>
      <p:pic>
        <p:nvPicPr>
          <p:cNvPr id="2058" name="Picture 10" descr="90/180/360 độ SG90 Mini Micro 9g Servo SG 90 Micro Servo 9g SG90 chân đế Mô  Phỏng lái 180 độ|bracket| - AliExpress">
            <a:extLst>
              <a:ext uri="{FF2B5EF4-FFF2-40B4-BE49-F238E27FC236}">
                <a16:creationId xmlns:a16="http://schemas.microsoft.com/office/drawing/2014/main" id="{6210826C-4F5B-4D62-87CB-5A7A06680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6068" y="3889593"/>
            <a:ext cx="1928028" cy="1928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1410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1046</TotalTime>
  <Words>345</Words>
  <Application>Microsoft Office PowerPoint</Application>
  <PresentationFormat>Widescreen</PresentationFormat>
  <Paragraphs>113</Paragraphs>
  <Slides>29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 (Headings)</vt:lpstr>
      <vt:lpstr>Inter</vt:lpstr>
      <vt:lpstr>Times New Roman</vt:lpstr>
      <vt:lpstr>Wingdings</vt:lpstr>
      <vt:lpstr>Office Theme</vt:lpstr>
      <vt:lpstr>Smart Parking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Đức Lê</cp:lastModifiedBy>
  <cp:revision>30</cp:revision>
  <dcterms:created xsi:type="dcterms:W3CDTF">2019-02-22T04:49:27Z</dcterms:created>
  <dcterms:modified xsi:type="dcterms:W3CDTF">2022-05-02T14:55:24Z</dcterms:modified>
</cp:coreProperties>
</file>